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4" r:id="rId4"/>
  </p:sldMasterIdLst>
  <p:notesMasterIdLst>
    <p:notesMasterId r:id="rId24"/>
  </p:notesMasterIdLst>
  <p:handoutMasterIdLst>
    <p:handoutMasterId r:id="rId25"/>
  </p:handoutMasterIdLst>
  <p:sldIdLst>
    <p:sldId id="257" r:id="rId5"/>
    <p:sldId id="258" r:id="rId6"/>
    <p:sldId id="259" r:id="rId7"/>
    <p:sldId id="261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4" r:id="rId17"/>
    <p:sldId id="295" r:id="rId18"/>
    <p:sldId id="292" r:id="rId19"/>
    <p:sldId id="293" r:id="rId20"/>
    <p:sldId id="297" r:id="rId21"/>
    <p:sldId id="296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567A"/>
    <a:srgbClr val="0D1D51"/>
    <a:srgbClr val="0072C7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8" autoAdjust="0"/>
    <p:restoredTop sz="88014" autoAdjust="0"/>
  </p:normalViewPr>
  <p:slideViewPr>
    <p:cSldViewPr snapToGrid="0" showGuides="1">
      <p:cViewPr varScale="1">
        <p:scale>
          <a:sx n="89" d="100"/>
          <a:sy n="89" d="100"/>
        </p:scale>
        <p:origin x="120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1560" y="-14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3/17/2025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8272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9595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2864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94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9818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5746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747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3518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838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787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7608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39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3189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0211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344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319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873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909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4405A42-0894-C4ED-DD7E-4FCC95BCCE4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871DA93-640F-8606-DBFC-19BF346AAD40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3049D8C-73F2-EB7A-F294-A54383465501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C63EB7D1-BBAB-4DBD-20D5-856BF790FC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7AEF7C40-48FB-9073-EC94-1D58F9EBE4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61F622F-9C6B-87D3-3879-1CDAA2D747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49E218F-6A08-2B49-5E5D-8BDF81283507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4337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88834590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91858604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783212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71138076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92087032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32292822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344926705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572607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999" y="1312605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5813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B0944B4-FE4A-459A-85B1-3476FE6C4C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88E1413-6F3B-037D-E092-EA26A8F9157A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6484A1B6-8D7A-B2D8-2FF1-D6CCFAF502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BEAB46CF-8EBF-60F4-9C80-23C509C8759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1DC9E9F3-10D3-8B56-0A12-4803F6DF92F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1BC14D9A-CA39-D56A-68F9-14F194CE3CF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CC9AC67-CBC6-2688-29B6-C78A69F67FCA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125F53-3586-CA76-4201-6DAC6E0D8C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682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4FE28ACC-E44C-4381-B768-0310810E78D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5850" y="391862"/>
            <a:ext cx="1745251" cy="67336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C40B0-ED27-47E5-A3C2-32A8418567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2DFD46-BF74-47BA-A496-92ED1979C3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2150F9-14BF-4DCB-884D-49596914C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3383C6B-3BE4-4380-AF26-1C21492FCE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298D65-1027-4897-A948-DCEEF8FC3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1881DEA-0ECB-4310-ADF5-4337ACB433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39ABF3-553E-ADA6-F33D-BD349E044AF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8C25C0-B4C2-DA87-EF62-60F9E6CFFA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38" y="6260507"/>
            <a:ext cx="1075427" cy="414929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8000A14-A237-E65F-EEF5-224A90DA62A7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5E545BBF-C9C8-18D2-03E9-7443AFFABCC7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B4FA4F9-8CCC-FE16-45E2-A29C0E9AE8EB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ACB83FDF-E9C8-B91C-D872-E19FB7B3B23A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3" name="Freeform 5">
                <a:extLst>
                  <a:ext uri="{FF2B5EF4-FFF2-40B4-BE49-F238E27FC236}">
                    <a16:creationId xmlns:a16="http://schemas.microsoft.com/office/drawing/2014/main" id="{3E09F6F5-AADC-84C5-FC29-0D9616779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14" name="Freeform 6">
                <a:extLst>
                  <a:ext uri="{FF2B5EF4-FFF2-40B4-BE49-F238E27FC236}">
                    <a16:creationId xmlns:a16="http://schemas.microsoft.com/office/drawing/2014/main" id="{7A6986C2-0091-BAE6-4C23-F09C0FA2E8F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0204617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B6A1B1-C490-B2C0-857C-FAADF67BD72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0318FB4-51BB-0F70-65A3-4C6ED070A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24C80DA0-6091-0384-647A-36E6831EEE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AD06CDEE-E500-D1D5-22CC-6020037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E6A34294-75FD-A398-355F-D05277BC184A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2293420-C36C-1885-00E4-ED9986C277D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AD6BE21-ADEF-B3A6-DDBD-C90C0589FE5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90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3B379AA-BA09-A069-840A-906573D6B89C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782372FF-3DF8-2131-7776-C425BAD659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16395A1C-2FA8-CC46-9630-07C0702D2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4EA59F64-95E4-C197-D775-55C9589D5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EEB646D-CBC9-2302-603D-8ABA4878DB65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494CB88-1877-2E48-F313-AFEB043EC032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E952710-F24B-CFCF-1041-84F486322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24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31509F-A66D-53B1-58B6-D9721C93DE90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50EB0852-BAFD-9F68-8530-AE52DD99B9A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A9A6F50F-7663-0E98-8B58-955972CC3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D74ABB77-339C-1A26-0EE5-4CB3BFE3024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227276F5-330F-BABC-59AF-7BE97198E36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538167C-FC5E-7E14-8709-A7B5C538CA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3D526DCA-8683-6522-47E2-426318ED2D2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190468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611729874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3952BE6F-71B0-0E5A-29DF-E71C9148130A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6513D7CA-1FD7-AAB8-0725-5DE27486925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CEDB17C9-09ED-07F2-9745-1F21DCF24D6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BBFC6C0A-A3B6-96AA-5381-31CB4A4664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FAF6B41-3227-3CE5-468C-30592EA74A05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DDD3F1E2-EDA5-5983-24C4-6AD9FF3B9A6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FDF1B2-65AA-346C-ADC0-2EAF95266E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7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5D83721-30C3-9AE6-99FC-5795C76643AB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D9BB6D5D-F0BE-A7B7-A43A-40724EC40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A63DE470-CC63-7860-D990-5116EABB5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CE39B178-3C9E-DAB3-D3D7-18031E4250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046" y="6261436"/>
            <a:ext cx="1073019" cy="41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222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951F27F-98F9-A147-8986-34441C7B752D}" type="datetime1">
              <a:rPr lang="en-US" noProof="0" smtClean="0"/>
              <a:t>3/17/2025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741199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54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pn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8.xml"/><Relationship Id="rId1" Type="http://schemas.openxmlformats.org/officeDocument/2006/relationships/video" Target="https://www.youtube.com/embed/4XFOOUbgtHQ?feature=oembed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51" name="Rectangle 50">
            <a:extLst>
              <a:ext uri="{FF2B5EF4-FFF2-40B4-BE49-F238E27FC236}">
                <a16:creationId xmlns:a16="http://schemas.microsoft.com/office/drawing/2014/main" id="{E72AA1E7-7434-43A0-9D05-3C7D3ACC05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3" y="685799"/>
            <a:ext cx="6460510" cy="297180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AXON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DRAFT</a:t>
            </a:r>
            <a:br>
              <a:rPr lang="en-US" sz="6600" dirty="0">
                <a:solidFill>
                  <a:schemeClr val="tx1"/>
                </a:solidFill>
              </a:rPr>
            </a:br>
            <a:r>
              <a:rPr lang="en-US" sz="6600" dirty="0">
                <a:solidFill>
                  <a:schemeClr val="tx1"/>
                </a:solidFill>
              </a:rPr>
              <a:t>One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4212" y="4343399"/>
            <a:ext cx="6400800" cy="1447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b="1" cap="none" dirty="0"/>
              <a:t>A Dummies Guide to </a:t>
            </a:r>
          </a:p>
          <a:p>
            <a:r>
              <a:rPr lang="en-US" sz="3200" b="1" cap="none" dirty="0"/>
              <a:t>AI in Police Report Writing</a:t>
            </a:r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/>
          <a:srcRect l="22817" r="13757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466FBB0E-B024-4E3B-9BBD-FF15FC76B6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8467"/>
            <a:ext cx="6080656" cy="6163733"/>
            <a:chOff x="6108170" y="8467"/>
            <a:chExt cx="6080656" cy="6163733"/>
          </a:xfrm>
        </p:grpSpPr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55FA0039-AB97-4DC9-AF4A-AB64CB39F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1E5249B-CC4D-4AE0-A6CD-03FE6A9EE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7CD40048-2612-4C61-8A89-7A71FE462B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8BD33E3D-C961-4FE1-8880-F55180E2A5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2266163-3A62-4B10-A0CF-FA0701FC8A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rgbClr val="FFFFFF">
                  <a:alpha val="81176"/>
                </a:srgb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EBD45D-4D52-582C-F9DA-FC270B8319D0}"/>
              </a:ext>
            </a:extLst>
          </p:cNvPr>
          <p:cNvSpPr txBox="1"/>
          <p:nvPr/>
        </p:nvSpPr>
        <p:spPr>
          <a:xfrm>
            <a:off x="364379" y="1313069"/>
            <a:ext cx="5297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AFTER YOU CLICK</a:t>
            </a:r>
          </a:p>
          <a:p>
            <a:r>
              <a:rPr lang="en-US" sz="4400" b="1" dirty="0"/>
              <a:t>“GENERATE DRAFT”</a:t>
            </a:r>
          </a:p>
          <a:p>
            <a:endParaRPr lang="en-US" sz="4400" b="1" dirty="0"/>
          </a:p>
          <a:p>
            <a:r>
              <a:rPr lang="en-US" sz="4400" b="1" dirty="0"/>
              <a:t>Draft One will start to produce a narrative </a:t>
            </a:r>
          </a:p>
        </p:txBody>
      </p:sp>
      <p:pic>
        <p:nvPicPr>
          <p:cNvPr id="4" name="Picture 3" descr="A picture containing chart&#10;&#10;Description automatically generated">
            <a:extLst>
              <a:ext uri="{FF2B5EF4-FFF2-40B4-BE49-F238E27FC236}">
                <a16:creationId xmlns:a16="http://schemas.microsoft.com/office/drawing/2014/main" id="{D0E98615-D3E8-D815-E4A4-329C436802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2578" y="266362"/>
            <a:ext cx="5297705" cy="6248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6241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EBD45D-4D52-582C-F9DA-FC270B8319D0}"/>
              </a:ext>
            </a:extLst>
          </p:cNvPr>
          <p:cNvSpPr txBox="1"/>
          <p:nvPr/>
        </p:nvSpPr>
        <p:spPr>
          <a:xfrm>
            <a:off x="364379" y="1313069"/>
            <a:ext cx="52977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You will receive this draft… </a:t>
            </a:r>
          </a:p>
          <a:p>
            <a:endParaRPr lang="en-US" sz="4400" b="1" dirty="0"/>
          </a:p>
          <a:p>
            <a:r>
              <a:rPr lang="en-US" sz="4400" b="1" dirty="0"/>
              <a:t>Press “INSERT” to have it go to the editing field. 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6125D5C3-57AC-89F2-3811-98B63C1B7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427" y="91545"/>
            <a:ext cx="5553576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662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EBD45D-4D52-582C-F9DA-FC270B8319D0}"/>
              </a:ext>
            </a:extLst>
          </p:cNvPr>
          <p:cNvSpPr txBox="1"/>
          <p:nvPr/>
        </p:nvSpPr>
        <p:spPr>
          <a:xfrm>
            <a:off x="153988" y="196053"/>
            <a:ext cx="116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EDITING FIELD</a:t>
            </a:r>
          </a:p>
        </p:txBody>
      </p:sp>
      <p:pic>
        <p:nvPicPr>
          <p:cNvPr id="7" name="Picture 6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A62F577-83BD-E055-BA92-D0121EE369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1930" y="1161537"/>
            <a:ext cx="10032460" cy="5357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04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EBD45D-4D52-582C-F9DA-FC270B8319D0}"/>
              </a:ext>
            </a:extLst>
          </p:cNvPr>
          <p:cNvSpPr txBox="1"/>
          <p:nvPr/>
        </p:nvSpPr>
        <p:spPr>
          <a:xfrm>
            <a:off x="153988" y="196053"/>
            <a:ext cx="116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EDITING FIELD 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F6DA89D7-BF82-E242-4A7E-632460977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7336" y="1395128"/>
            <a:ext cx="7897327" cy="406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7057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EBD45D-4D52-582C-F9DA-FC270B8319D0}"/>
              </a:ext>
            </a:extLst>
          </p:cNvPr>
          <p:cNvSpPr txBox="1"/>
          <p:nvPr/>
        </p:nvSpPr>
        <p:spPr>
          <a:xfrm>
            <a:off x="153988" y="196053"/>
            <a:ext cx="116150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 EDITING FIELD – Insert Statements</a:t>
            </a:r>
          </a:p>
        </p:txBody>
      </p: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E6D5E36-FB64-59D4-A361-451E3C42A7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6621" y="981587"/>
            <a:ext cx="7286017" cy="5580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649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59F50D08-F6BB-984C-00F5-12EA0D132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2050" y="1318057"/>
            <a:ext cx="10111497" cy="48541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4A5117-1493-7FF4-5A13-52EF82375ED5}"/>
              </a:ext>
            </a:extLst>
          </p:cNvPr>
          <p:cNvSpPr txBox="1"/>
          <p:nvPr/>
        </p:nvSpPr>
        <p:spPr>
          <a:xfrm>
            <a:off x="153988" y="256790"/>
            <a:ext cx="11001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YOUR PERJURY STATEMENT</a:t>
            </a:r>
          </a:p>
        </p:txBody>
      </p:sp>
    </p:spTree>
    <p:extLst>
      <p:ext uri="{BB962C8B-B14F-4D97-AF65-F5344CB8AC3E}">
        <p14:creationId xmlns:p14="http://schemas.microsoft.com/office/powerpoint/2010/main" val="3197020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714A5117-1493-7FF4-5A13-52EF82375ED5}"/>
              </a:ext>
            </a:extLst>
          </p:cNvPr>
          <p:cNvSpPr txBox="1"/>
          <p:nvPr/>
        </p:nvSpPr>
        <p:spPr>
          <a:xfrm>
            <a:off x="231809" y="2079529"/>
            <a:ext cx="518649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REVIEW AND SIGN</a:t>
            </a:r>
          </a:p>
          <a:p>
            <a:pPr algn="ctr"/>
            <a:endParaRPr lang="en-US" sz="4400" b="1" dirty="0"/>
          </a:p>
          <a:p>
            <a:pPr algn="ctr"/>
            <a:r>
              <a:rPr lang="en-US" sz="4400" b="1" dirty="0"/>
              <a:t>Type Name must MATCH that in the box</a:t>
            </a:r>
          </a:p>
        </p:txBody>
      </p:sp>
      <p:pic>
        <p:nvPicPr>
          <p:cNvPr id="3" name="Picture 2" descr="Text, letter&#10;&#10;Description automatically generated">
            <a:extLst>
              <a:ext uri="{FF2B5EF4-FFF2-40B4-BE49-F238E27FC236}">
                <a16:creationId xmlns:a16="http://schemas.microsoft.com/office/drawing/2014/main" id="{24549DFD-A936-E28F-0978-DA534C83F0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9591" y="128394"/>
            <a:ext cx="5659858" cy="651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872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Text, letter&#10;&#10;Description automatically generated">
            <a:extLst>
              <a:ext uri="{FF2B5EF4-FFF2-40B4-BE49-F238E27FC236}">
                <a16:creationId xmlns:a16="http://schemas.microsoft.com/office/drawing/2014/main" id="{9E97D024-4DCC-0191-CE38-8FDEEFC7D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3321" y="397393"/>
            <a:ext cx="5046875" cy="58663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3B3F2-ED01-8CB8-934B-4801679748CB}"/>
              </a:ext>
            </a:extLst>
          </p:cNvPr>
          <p:cNvSpPr txBox="1"/>
          <p:nvPr/>
        </p:nvSpPr>
        <p:spPr>
          <a:xfrm>
            <a:off x="1044478" y="1085195"/>
            <a:ext cx="414664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CLICK “COPY” AND NARRATIVE WILL BE COPIED TO YOUR CLIP BOARD</a:t>
            </a:r>
          </a:p>
        </p:txBody>
      </p:sp>
    </p:spTree>
    <p:extLst>
      <p:ext uri="{BB962C8B-B14F-4D97-AF65-F5344CB8AC3E}">
        <p14:creationId xmlns:p14="http://schemas.microsoft.com/office/powerpoint/2010/main" val="8703068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568DC11-9286-D084-B45C-5B1D63850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40" y="1422989"/>
            <a:ext cx="6766697" cy="2826743"/>
          </a:xfrm>
          <a:prstGeom prst="rect">
            <a:avLst/>
          </a:prstGeom>
        </p:spPr>
      </p:pic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30C15E9-978C-5FEA-413E-0932481B86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5813" y="2479940"/>
            <a:ext cx="5532341" cy="282674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88F7FF-1BD6-DA2A-FFE8-EA1E6CD221C1}"/>
              </a:ext>
            </a:extLst>
          </p:cNvPr>
          <p:cNvSpPr txBox="1"/>
          <p:nvPr/>
        </p:nvSpPr>
        <p:spPr>
          <a:xfrm>
            <a:off x="302098" y="112835"/>
            <a:ext cx="11605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/>
              <a:t>AFTER COPYING TO CLIPBOARD</a:t>
            </a:r>
          </a:p>
          <a:p>
            <a:pPr algn="ctr"/>
            <a:r>
              <a:rPr lang="en-US" sz="3600" b="1" dirty="0"/>
              <a:t>PASTE TO WORD DOC OR TYLER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14D898E-593D-D439-960C-E7E02EAC7098}"/>
              </a:ext>
            </a:extLst>
          </p:cNvPr>
          <p:cNvSpPr txBox="1"/>
          <p:nvPr/>
        </p:nvSpPr>
        <p:spPr>
          <a:xfrm>
            <a:off x="195682" y="5357240"/>
            <a:ext cx="116057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TIP: DON’T CLOSE OUT OF DRAFT ONE UNTIL PASTED TO WORD OR TYLER</a:t>
            </a:r>
          </a:p>
          <a:p>
            <a:pPr algn="ctr"/>
            <a:r>
              <a:rPr lang="en-US" sz="2800" b="1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REMEMBER: IT WILL NOT SAVE IN DRAFT ONE</a:t>
            </a:r>
          </a:p>
        </p:txBody>
      </p:sp>
    </p:spTree>
    <p:extLst>
      <p:ext uri="{BB962C8B-B14F-4D97-AF65-F5344CB8AC3E}">
        <p14:creationId xmlns:p14="http://schemas.microsoft.com/office/powerpoint/2010/main" val="2557099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-3155" y="32278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418" y="-59266"/>
            <a:ext cx="10973593" cy="18711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br>
              <a:rPr lang="en-US" sz="8000" dirty="0">
                <a:solidFill>
                  <a:schemeClr val="tx1"/>
                </a:solidFill>
              </a:rPr>
            </a:br>
            <a:endParaRPr lang="en-US" sz="5300" i="1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AFF0EFE-C50F-44EB-8978-B97795477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2138" y="767614"/>
            <a:ext cx="7444581" cy="2155566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1000" b="1" dirty="0"/>
          </a:p>
          <a:p>
            <a:pPr>
              <a:spcAft>
                <a:spcPts val="0"/>
              </a:spcAft>
            </a:pPr>
            <a:r>
              <a:rPr lang="en-US" sz="8800" b="1" i="1" dirty="0"/>
              <a:t>Questions?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760C379C-79E1-89CC-E7A2-DB9E65889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5820" y="3738216"/>
            <a:ext cx="5102192" cy="2872133"/>
          </a:xfrm>
          <a:prstGeom prst="rect">
            <a:avLst/>
          </a:prstGeom>
        </p:spPr>
      </p:pic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EC764B8F-EDF5-0498-6195-E7262AF8B8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6916" y="3898351"/>
            <a:ext cx="2161065" cy="2155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04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>
            <a:extLst>
              <a:ext uri="{FF2B5EF4-FFF2-40B4-BE49-F238E27FC236}">
                <a16:creationId xmlns:a16="http://schemas.microsoft.com/office/drawing/2014/main" id="{8F1EF17D-1B70-428C-8A8A-A2C5B390E1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12FAEDF3-CEC8-4BF6-8EA7-4079C4718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398DB8F4-CD77-4FCC-8544-ADE8B478C1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22202DFE-039D-48E4-8536-FA30F2489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81F05E26-510E-4164-83C7-28E4FE9D7E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632161A-50D4-4D96-887A-98FC920931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Artificial</a:t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>intelligence:</a:t>
            </a:r>
          </a:p>
        </p:txBody>
      </p:sp>
      <p:sp>
        <p:nvSpPr>
          <p:cNvPr id="50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Placeholder 10" descr="A person holding an object&#10;&#10;Description automatically generated with low confidence">
            <a:extLst>
              <a:ext uri="{FF2B5EF4-FFF2-40B4-BE49-F238E27FC236}">
                <a16:creationId xmlns:a16="http://schemas.microsoft.com/office/drawing/2014/main" id="{A1F3A9E9-EFA9-802D-9207-5DC339D43DA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/>
          <a:srcRect l="21875" r="21875"/>
          <a:stretch>
            <a:fillRect/>
          </a:stretch>
        </p:blipFill>
        <p:spPr/>
      </p:pic>
      <p:pic>
        <p:nvPicPr>
          <p:cNvPr id="13" name="Picture 12" descr="A picture containing text, athletic game, sport&#10;&#10;Description automatically generated">
            <a:extLst>
              <a:ext uri="{FF2B5EF4-FFF2-40B4-BE49-F238E27FC236}">
                <a16:creationId xmlns:a16="http://schemas.microsoft.com/office/drawing/2014/main" id="{D5177AC5-3534-5847-0E34-9D3EFF5D42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615" y="590316"/>
            <a:ext cx="4540099" cy="3063053"/>
          </a:xfrm>
          <a:prstGeom prst="rect">
            <a:avLst/>
          </a:prstGeom>
        </p:spPr>
      </p:pic>
      <p:pic>
        <p:nvPicPr>
          <p:cNvPr id="17" name="Picture 16" descr="Logo, company name&#10;&#10;Description automatically generated">
            <a:extLst>
              <a:ext uri="{FF2B5EF4-FFF2-40B4-BE49-F238E27FC236}">
                <a16:creationId xmlns:a16="http://schemas.microsoft.com/office/drawing/2014/main" id="{0AE18259-6B4E-C9A2-9279-2AB0805EFB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85901" y="3979470"/>
            <a:ext cx="2908056" cy="272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03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7002" y="160192"/>
            <a:ext cx="8001000" cy="187113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6000" dirty="0">
                <a:solidFill>
                  <a:schemeClr val="tx1"/>
                </a:solidFill>
              </a:rPr>
              <a:t>Reasons for </a:t>
            </a:r>
            <a:br>
              <a:rPr lang="en-US" sz="6000" dirty="0">
                <a:solidFill>
                  <a:schemeClr val="tx1"/>
                </a:solidFill>
              </a:rPr>
            </a:br>
            <a:r>
              <a:rPr lang="en-US" sz="6000" dirty="0">
                <a:solidFill>
                  <a:schemeClr val="tx1"/>
                </a:solidFill>
              </a:rPr>
              <a:t>axon draft one…..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ubtitle 4">
            <a:extLst>
              <a:ext uri="{FF2B5EF4-FFF2-40B4-BE49-F238E27FC236}">
                <a16:creationId xmlns:a16="http://schemas.microsoft.com/office/drawing/2014/main" id="{58EC11A3-79D3-406A-FD16-5168D0714AB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Online Media 7" title="Draft One: Rewrite Report Writing">
            <a:hlinkClick r:id="" action="ppaction://media"/>
            <a:extLst>
              <a:ext uri="{FF2B5EF4-FFF2-40B4-BE49-F238E27FC236}">
                <a16:creationId xmlns:a16="http://schemas.microsoft.com/office/drawing/2014/main" id="{130B8647-55B8-0531-2BB1-96FAE148A15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3527380" y="2031327"/>
            <a:ext cx="8173598" cy="461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0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397" y="227923"/>
            <a:ext cx="8001000" cy="18711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900" dirty="0">
                <a:solidFill>
                  <a:schemeClr val="tx1"/>
                </a:solidFill>
              </a:rPr>
              <a:t>Let’s Get Started….</a:t>
            </a:r>
            <a:br>
              <a:rPr lang="en-US" sz="4900" dirty="0">
                <a:solidFill>
                  <a:schemeClr val="tx1"/>
                </a:solidFill>
              </a:rPr>
            </a:br>
            <a:endParaRPr lang="en-US" sz="8000" dirty="0">
              <a:solidFill>
                <a:schemeClr val="tx1"/>
              </a:solidFill>
            </a:endParaRP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FC172372-3AA3-029B-C593-D90CBD55B4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1746" y="969466"/>
            <a:ext cx="8432828" cy="579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248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Picture 8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D733A52C-07D8-78E4-7E54-0E15A5B249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1287" y="3566315"/>
            <a:ext cx="6623207" cy="3142425"/>
          </a:xfrm>
          <a:prstGeom prst="rect">
            <a:avLst/>
          </a:prstGeom>
        </p:spPr>
      </p:pic>
      <p:pic>
        <p:nvPicPr>
          <p:cNvPr id="11" name="Picture 10" descr="Graphical user interface, application, Word&#10;&#10;Description automatically generated">
            <a:extLst>
              <a:ext uri="{FF2B5EF4-FFF2-40B4-BE49-F238E27FC236}">
                <a16:creationId xmlns:a16="http://schemas.microsoft.com/office/drawing/2014/main" id="{A2ADD523-3FE3-35C4-0B02-DF279E3BE2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7370" y="114195"/>
            <a:ext cx="6871040" cy="32792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CE3BB9C-1189-2A28-2E88-334B3D1B2125}"/>
              </a:ext>
            </a:extLst>
          </p:cNvPr>
          <p:cNvSpPr txBox="1"/>
          <p:nvPr/>
        </p:nvSpPr>
        <p:spPr>
          <a:xfrm>
            <a:off x="750315" y="346474"/>
            <a:ext cx="37067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CLICK THE “DRAFT ONE” BOX </a:t>
            </a:r>
          </a:p>
          <a:p>
            <a:r>
              <a:rPr lang="en-US" sz="3200" b="1" dirty="0"/>
              <a:t>TO GENERATE A DRAFT NARRATIVE FROM BWC AUDIO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31D28C-8138-739F-8054-DDA8B07F82F7}"/>
              </a:ext>
            </a:extLst>
          </p:cNvPr>
          <p:cNvSpPr txBox="1"/>
          <p:nvPr/>
        </p:nvSpPr>
        <p:spPr>
          <a:xfrm>
            <a:off x="750315" y="4323811"/>
            <a:ext cx="37165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YOU DO HAVE THE OPTION TO DICTATE YOUR REPORT INTO DRAFT ONE -----------</a:t>
            </a:r>
            <a:r>
              <a:rPr lang="en-US" sz="2400" b="1" dirty="0">
                <a:sym typeface="Wingdings" panose="05000000000000000000" pitchFamily="2" charset="2"/>
              </a:rPr>
              <a:t>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16315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1ABAEEDE-F755-D8FF-C64D-CF0DA3BD6F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93" y="91545"/>
            <a:ext cx="4557626" cy="5421897"/>
          </a:xfrm>
          <a:prstGeom prst="rect">
            <a:avLst/>
          </a:prstGeom>
        </p:spPr>
      </p:pic>
      <p:pic>
        <p:nvPicPr>
          <p:cNvPr id="8" name="Picture 7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3FE987E-51D9-451B-1A9A-5A344BE1D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952" y="198837"/>
            <a:ext cx="5087060" cy="462884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EA04497-7606-234D-B2B2-46EAA7662344}"/>
              </a:ext>
            </a:extLst>
          </p:cNvPr>
          <p:cNvSpPr txBox="1"/>
          <p:nvPr/>
        </p:nvSpPr>
        <p:spPr>
          <a:xfrm>
            <a:off x="843016" y="5781368"/>
            <a:ext cx="43090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DICTATION HELP/ TIPS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70E31F7-0CD9-F6DB-F793-C4DD47B500C3}"/>
              </a:ext>
            </a:extLst>
          </p:cNvPr>
          <p:cNvSpPr txBox="1"/>
          <p:nvPr/>
        </p:nvSpPr>
        <p:spPr>
          <a:xfrm>
            <a:off x="7433547" y="5150342"/>
            <a:ext cx="412187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YOU WILL LOSE YOUR WORK IF YOU CLOSE OUT OF DRAFT ONE</a:t>
            </a:r>
          </a:p>
        </p:txBody>
      </p:sp>
    </p:spTree>
    <p:extLst>
      <p:ext uri="{BB962C8B-B14F-4D97-AF65-F5344CB8AC3E}">
        <p14:creationId xmlns:p14="http://schemas.microsoft.com/office/powerpoint/2010/main" val="78366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8002FC1-9CF1-F68B-0BF2-E6D837F188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7656" y="388635"/>
            <a:ext cx="8405415" cy="60806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3AAB91-4C01-6A7E-32C7-7CE8BA11A9E3}"/>
              </a:ext>
            </a:extLst>
          </p:cNvPr>
          <p:cNvSpPr txBox="1"/>
          <p:nvPr/>
        </p:nvSpPr>
        <p:spPr>
          <a:xfrm>
            <a:off x="817123" y="1264596"/>
            <a:ext cx="527887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EVENTS THAT HAVE BEEN UPLOADED IN THE LAST 24 HOURS WILL BE AUTOMATICALLY LISTED IN THE SUGGESTED FIELD. </a:t>
            </a:r>
          </a:p>
        </p:txBody>
      </p:sp>
    </p:spTree>
    <p:extLst>
      <p:ext uri="{BB962C8B-B14F-4D97-AF65-F5344CB8AC3E}">
        <p14:creationId xmlns:p14="http://schemas.microsoft.com/office/powerpoint/2010/main" val="2993469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7F2CE60-DE13-1C79-49AD-26507AE05B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79396" y="228600"/>
            <a:ext cx="6453834" cy="6239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AEBD45D-4D52-582C-F9DA-FC270B8319D0}"/>
              </a:ext>
            </a:extLst>
          </p:cNvPr>
          <p:cNvSpPr txBox="1"/>
          <p:nvPr/>
        </p:nvSpPr>
        <p:spPr>
          <a:xfrm>
            <a:off x="807950" y="228600"/>
            <a:ext cx="48641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FROM THE SEARCH FIELD YOU CAN ENTER ID NUMBER AND CASE WILL POPULATE; SELECT CASE AND PRESS CONTINUE</a:t>
            </a:r>
          </a:p>
        </p:txBody>
      </p:sp>
    </p:spTree>
    <p:extLst>
      <p:ext uri="{BB962C8B-B14F-4D97-AF65-F5344CB8AC3E}">
        <p14:creationId xmlns:p14="http://schemas.microsoft.com/office/powerpoint/2010/main" val="901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8FD48FB1-66D8-4676-B0AA-C139A1DB78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033F5AE-6728-4F19-8DED-658E674B3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2C7D74A-18BA-4709-A808-44E8815C4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B5164A3F-1561-4039-8185-AB0EEB713E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A35DB53-42BE-460E-9CA1-1294C9846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01E688E0-C729-4E49-9E7B-4697607DB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Placeholder 13" descr="Logo, company name">
            <a:extLst>
              <a:ext uri="{FF2B5EF4-FFF2-40B4-BE49-F238E27FC236}">
                <a16:creationId xmlns:a16="http://schemas.microsoft.com/office/drawing/2014/main" id="{1CAD8F48-35E2-325C-6C1C-A1A8F383D51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alphaModFix amt="15000"/>
          </a:blip>
          <a:srcRect t="16366" b="2363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AAD89D74-79DD-4BE2-AA8C-8672382F2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8170" y="9144"/>
            <a:ext cx="6080656" cy="6163733"/>
            <a:chOff x="6108170" y="8467"/>
            <a:chExt cx="6080656" cy="6163733"/>
          </a:xfrm>
        </p:grpSpPr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EA020D6D-57F1-4846-9467-5E54F5B88A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8228012" y="8467"/>
              <a:ext cx="3810000" cy="3810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FBA67610-3DFA-4B04-A0F3-FFBF2C97E8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6108170" y="91545"/>
              <a:ext cx="6080655" cy="608065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96F9FAA7-B1F5-4E7B-BEC6-00158A5F0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235825" y="228600"/>
              <a:ext cx="4953000" cy="495300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4174CF9-D8AD-4A5C-BF99-57B43506DAD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335837" y="32278"/>
              <a:ext cx="4852989" cy="485298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76B22A1-F450-4EAF-A363-7222D3D529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845426" y="609601"/>
              <a:ext cx="4343399" cy="4343399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0AEBD45D-4D52-582C-F9DA-FC270B8319D0}"/>
              </a:ext>
            </a:extLst>
          </p:cNvPr>
          <p:cNvSpPr txBox="1"/>
          <p:nvPr/>
        </p:nvSpPr>
        <p:spPr>
          <a:xfrm>
            <a:off x="807950" y="228600"/>
            <a:ext cx="4864183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SELECT INCIDENT TYPE… </a:t>
            </a:r>
          </a:p>
          <a:p>
            <a:endParaRPr lang="en-US" sz="4400" b="1" dirty="0"/>
          </a:p>
          <a:p>
            <a:r>
              <a:rPr lang="en-US" sz="4400" b="1" i="1" dirty="0">
                <a:solidFill>
                  <a:srgbClr val="FFFF00"/>
                </a:solidFill>
              </a:rPr>
              <a:t>DOMESTICS, DUI’S, AND FELONIES </a:t>
            </a:r>
            <a:r>
              <a:rPr lang="en-US" sz="4400" b="1" dirty="0"/>
              <a:t>ARE DISABLED DURING THE TRIAL RUN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73E057E-EBD6-16DA-6097-C154199403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1722" y="228600"/>
            <a:ext cx="5404799" cy="6374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192861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1427</TotalTime>
  <Words>258</Words>
  <Application>Microsoft Office PowerPoint</Application>
  <PresentationFormat>Widescreen</PresentationFormat>
  <Paragraphs>57</Paragraphs>
  <Slides>19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Century Gothic</vt:lpstr>
      <vt:lpstr>Wingdings</vt:lpstr>
      <vt:lpstr>Wingdings 3</vt:lpstr>
      <vt:lpstr>Slice</vt:lpstr>
      <vt:lpstr>AXON DRAFT One</vt:lpstr>
      <vt:lpstr>Artificial intelligence:</vt:lpstr>
      <vt:lpstr>Reasons for  axon draft one…..</vt:lpstr>
      <vt:lpstr>Let’s Get Started….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EVOC UPDATE:   2024</dc:title>
  <dc:creator>James Thompson</dc:creator>
  <cp:lastModifiedBy>James Thompson</cp:lastModifiedBy>
  <cp:revision>16</cp:revision>
  <dcterms:created xsi:type="dcterms:W3CDTF">2024-05-09T20:22:50Z</dcterms:created>
  <dcterms:modified xsi:type="dcterms:W3CDTF">2025-03-17T18:53:24Z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