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63" r:id="rId3"/>
    <p:sldId id="264" r:id="rId4"/>
    <p:sldId id="257" r:id="rId5"/>
    <p:sldId id="258" r:id="rId6"/>
    <p:sldId id="259" r:id="rId7"/>
    <p:sldId id="260" r:id="rId8"/>
    <p:sldId id="261"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B662C-BEA8-4AC2-BFD1-B1EB7C1DFE4A}" type="datetimeFigureOut">
              <a:rPr lang="en-US" smtClean="0"/>
              <a:t>10/24/2019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07AE6-431C-4993-B7B0-361C9D8F1997}" type="slidenum">
              <a:rPr lang="en-US" smtClean="0"/>
              <a:t>‹#›</a:t>
            </a:fld>
            <a:endParaRPr lang="en-US" dirty="0"/>
          </a:p>
        </p:txBody>
      </p:sp>
    </p:spTree>
    <p:extLst>
      <p:ext uri="{BB962C8B-B14F-4D97-AF65-F5344CB8AC3E}">
        <p14:creationId xmlns:p14="http://schemas.microsoft.com/office/powerpoint/2010/main" val="3937768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6AE584-A2B3-43C5-AF27-6E0580F42E15}" type="datetime1">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C6CE606B-5381-4345-8EFD-B677C0CF2464}" type="datetime1">
              <a:rPr lang="en-US" smtClean="0"/>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1D4BE5-FF6C-4C44-BE71-0A3691335469}" type="datetime1">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080DE2-FFEE-4C9B-9F14-7F9E10D4CC97}" type="datetime1">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3937AF-433C-42FF-ACDC-79E7240478F4}" type="datetime1">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17F5D3-C405-4FE7-9EC6-12CFFC13B880}" type="datetime1">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CE2ABC-23EF-44E5-96CB-9D71619E7B87}" type="datetime1">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646C02-74DA-4728-AA9B-DF25D766D93C}" type="datetime1">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718CB9-CEC5-47FA-BEC5-1600502CCA8A}" type="datetime1">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DF49B0-BFAC-4324-80F5-B6F1E292F05F}" type="datetime1">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FFC0A5-915D-4879-B3E2-C85C5326E8BF}" type="datetime1">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5F97CE-5492-4800-ACB7-7176E23F0605}" type="datetime1">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776B62-4B2D-49E6-A256-59B80CD3B1AB}" type="datetime1">
              <a:rPr lang="en-US" smtClean="0"/>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446E66-E835-400C-A418-ADADBFFB5866}" type="datetime1">
              <a:rPr lang="en-US" smtClean="0"/>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F371E-704A-4B5B-A7D7-6DC9565EF733}" type="datetime1">
              <a:rPr lang="en-US" smtClean="0"/>
              <a:t>10/24/2019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96E4022-2918-49CE-98B0-416E82790F9E}" type="datetime1">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831179E-572A-4A6D-907E-70CB3455058B}" type="datetime1">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BACD82E-6AE8-47DD-8F63-E71C8D875813}" type="datetime1">
              <a:rPr lang="en-US" smtClean="0"/>
              <a:t>10/24/2019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OPDITU@oaklandnet.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opditu@oaklandnet.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7492"/>
            <a:ext cx="11241876" cy="1447801"/>
          </a:xfrm>
        </p:spPr>
        <p:txBody>
          <a:bodyPr>
            <a:normAutofit fontScale="90000"/>
          </a:bodyPr>
          <a:lstStyle/>
          <a:p>
            <a:pPr algn="ctr"/>
            <a:r>
              <a:rPr lang="en-US" dirty="0"/>
              <a:t>Axon/Vievu LE5 Body Worn Camera</a:t>
            </a:r>
          </a:p>
        </p:txBody>
      </p:sp>
      <p:sp>
        <p:nvSpPr>
          <p:cNvPr id="3" name="Subtitle 2"/>
          <p:cNvSpPr>
            <a:spLocks noGrp="1"/>
          </p:cNvSpPr>
          <p:nvPr>
            <p:ph type="subTitle" idx="1"/>
          </p:nvPr>
        </p:nvSpPr>
        <p:spPr>
          <a:xfrm>
            <a:off x="390770" y="3735482"/>
            <a:ext cx="6400800" cy="1947333"/>
          </a:xfrm>
        </p:spPr>
        <p:txBody>
          <a:bodyPr>
            <a:normAutofit/>
          </a:bodyPr>
          <a:lstStyle/>
          <a:p>
            <a:r>
              <a:rPr lang="en-US" sz="4000" dirty="0"/>
              <a:t>Best Practices Guide</a:t>
            </a:r>
          </a:p>
        </p:txBody>
      </p:sp>
      <p:pic>
        <p:nvPicPr>
          <p:cNvPr id="4" name="Picture 3"/>
          <p:cNvPicPr>
            <a:picLocks noChangeAspect="1"/>
          </p:cNvPicPr>
          <p:nvPr/>
        </p:nvPicPr>
        <p:blipFill>
          <a:blip r:embed="rId2"/>
          <a:stretch>
            <a:fillRect/>
          </a:stretch>
        </p:blipFill>
        <p:spPr>
          <a:xfrm rot="5400000">
            <a:off x="6812952" y="2493574"/>
            <a:ext cx="3505072" cy="4126348"/>
          </a:xfrm>
          <a:prstGeom prst="rect">
            <a:avLst/>
          </a:prstGeom>
        </p:spPr>
      </p:pic>
      <p:sp>
        <p:nvSpPr>
          <p:cNvPr id="7" name="Slide Number Placeholder 6"/>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74202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27" y="503161"/>
            <a:ext cx="8534400" cy="1507067"/>
          </a:xfrm>
        </p:spPr>
        <p:txBody>
          <a:bodyPr/>
          <a:lstStyle/>
          <a:p>
            <a:r>
              <a:rPr lang="en-US" dirty="0"/>
              <a:t>Purpose </a:t>
            </a:r>
          </a:p>
        </p:txBody>
      </p:sp>
      <p:sp>
        <p:nvSpPr>
          <p:cNvPr id="3" name="Content Placeholder 2"/>
          <p:cNvSpPr>
            <a:spLocks noGrp="1"/>
          </p:cNvSpPr>
          <p:nvPr>
            <p:ph idx="1"/>
          </p:nvPr>
        </p:nvSpPr>
        <p:spPr>
          <a:xfrm>
            <a:off x="520927" y="361647"/>
            <a:ext cx="8721044" cy="4811486"/>
          </a:xfrm>
        </p:spPr>
        <p:txBody>
          <a:bodyPr/>
          <a:lstStyle/>
          <a:p>
            <a:pPr marL="0" indent="0">
              <a:buNone/>
            </a:pPr>
            <a:r>
              <a:rPr lang="en-US" dirty="0"/>
              <a:t>The purpose for this training is to familiarize users of the LE5 Body Worn Camera (BWC) with best practices regarding usage of the device.  </a:t>
            </a:r>
          </a:p>
          <a:p>
            <a:pPr marL="0" indent="0">
              <a:buNone/>
            </a:pPr>
            <a:r>
              <a:rPr lang="en-US" dirty="0"/>
              <a:t>It’s also an opportunity to share some of the more common issues, concerns, and questions being reported to the Police Information Technology Unit as a result of everyday usage of the device.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132026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8DF00-C242-4AC7-9CB4-D3B32DE4EBDB}"/>
              </a:ext>
            </a:extLst>
          </p:cNvPr>
          <p:cNvSpPr>
            <a:spLocks noGrp="1"/>
          </p:cNvSpPr>
          <p:nvPr>
            <p:ph type="title"/>
          </p:nvPr>
        </p:nvSpPr>
        <p:spPr>
          <a:xfrm>
            <a:off x="737220" y="69573"/>
            <a:ext cx="8534400" cy="1507067"/>
          </a:xfrm>
        </p:spPr>
        <p:txBody>
          <a:bodyPr/>
          <a:lstStyle/>
          <a:p>
            <a:r>
              <a:rPr lang="en-US" dirty="0"/>
              <a:t>Recent Developments</a:t>
            </a:r>
          </a:p>
        </p:txBody>
      </p:sp>
      <p:sp>
        <p:nvSpPr>
          <p:cNvPr id="3" name="Content Placeholder 2">
            <a:extLst>
              <a:ext uri="{FF2B5EF4-FFF2-40B4-BE49-F238E27FC236}">
                <a16:creationId xmlns:a16="http://schemas.microsoft.com/office/drawing/2014/main" id="{CF586933-036A-4411-8980-DF6E8FDC6F5C}"/>
              </a:ext>
            </a:extLst>
          </p:cNvPr>
          <p:cNvSpPr>
            <a:spLocks noGrp="1"/>
          </p:cNvSpPr>
          <p:nvPr>
            <p:ph idx="1"/>
          </p:nvPr>
        </p:nvSpPr>
        <p:spPr>
          <a:xfrm>
            <a:off x="737220" y="1320062"/>
            <a:ext cx="10043423" cy="5007851"/>
          </a:xfrm>
        </p:spPr>
        <p:txBody>
          <a:bodyPr>
            <a:normAutofit fontScale="92500" lnSpcReduction="10000"/>
          </a:bodyPr>
          <a:lstStyle/>
          <a:p>
            <a:pPr marL="0" indent="0">
              <a:buNone/>
            </a:pPr>
            <a:r>
              <a:rPr lang="en-US" dirty="0"/>
              <a:t>Some users of the are reporting that the BWC will activate a recording, with sound, on its own and without having to move the switch down and into the activate recording position.  Reports of an unintentional activation have been received while the BWC is in various conditions:</a:t>
            </a:r>
          </a:p>
          <a:p>
            <a:pPr>
              <a:buFontTx/>
              <a:buChar char="-"/>
            </a:pPr>
            <a:r>
              <a:rPr lang="en-US" dirty="0"/>
              <a:t>Docked in a multi-dock workstation</a:t>
            </a:r>
          </a:p>
          <a:p>
            <a:pPr>
              <a:buFontTx/>
              <a:buChar char="-"/>
            </a:pPr>
            <a:r>
              <a:rPr lang="en-US" dirty="0"/>
              <a:t>Connected to a desktop computer or MDT using the supplied upload cable</a:t>
            </a:r>
          </a:p>
          <a:p>
            <a:pPr>
              <a:buFontTx/>
              <a:buChar char="-"/>
            </a:pPr>
            <a:r>
              <a:rPr lang="en-US" dirty="0"/>
              <a:t>Wearing the device and adjusting equipment</a:t>
            </a:r>
          </a:p>
          <a:p>
            <a:pPr>
              <a:buFontTx/>
              <a:buChar char="-"/>
            </a:pPr>
            <a:r>
              <a:rPr lang="en-US" dirty="0"/>
              <a:t>When the BWC’s battery runs low.</a:t>
            </a:r>
          </a:p>
          <a:p>
            <a:pPr marL="0" indent="0">
              <a:buNone/>
            </a:pPr>
            <a:r>
              <a:rPr lang="en-US" dirty="0"/>
              <a:t>Some unintentional activations can be explained through common practice and are addressed in subsequent slides in this presentation.  Those that can’t be explained are taken seriously and reported to the manufacturer for further research.  If you feel you’ve experienced an unintentional activation as a result of equipment failure it’s important that you report it to the Police Information Technology Unit as soon as possible by calling 510-238-7192 or sending an email to </a:t>
            </a:r>
            <a:r>
              <a:rPr lang="en-US" dirty="0">
                <a:hlinkClick r:id="rId2"/>
              </a:rPr>
              <a:t>OPDITU@oaklandnet.com</a:t>
            </a:r>
            <a:r>
              <a:rPr lang="en-US" dirty="0"/>
              <a:t>.  </a:t>
            </a:r>
            <a:r>
              <a:rPr lang="en-US" b="1" u="sng" dirty="0"/>
              <a:t>Your BWC will be replaced and the recording will be deleted from the server with supervisor approval</a:t>
            </a:r>
            <a:r>
              <a:rPr lang="en-US" dirty="0"/>
              <a:t>.</a:t>
            </a:r>
          </a:p>
        </p:txBody>
      </p:sp>
      <p:sp>
        <p:nvSpPr>
          <p:cNvPr id="4" name="Slide Number Placeholder 3">
            <a:extLst>
              <a:ext uri="{FF2B5EF4-FFF2-40B4-BE49-F238E27FC236}">
                <a16:creationId xmlns:a16="http://schemas.microsoft.com/office/drawing/2014/main" id="{FDE8C44B-3B00-4207-B75C-F8F809EAC6DE}"/>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034504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98" y="0"/>
            <a:ext cx="8534400" cy="1507067"/>
          </a:xfrm>
        </p:spPr>
        <p:txBody>
          <a:bodyPr/>
          <a:lstStyle/>
          <a:p>
            <a:r>
              <a:rPr lang="en-US" dirty="0"/>
              <a:t>Low Battery Indicator Light</a:t>
            </a:r>
          </a:p>
        </p:txBody>
      </p:sp>
      <p:sp>
        <p:nvSpPr>
          <p:cNvPr id="3" name="Content Placeholder 2"/>
          <p:cNvSpPr>
            <a:spLocks noGrp="1"/>
          </p:cNvSpPr>
          <p:nvPr>
            <p:ph idx="1"/>
          </p:nvPr>
        </p:nvSpPr>
        <p:spPr>
          <a:xfrm>
            <a:off x="237898" y="1795376"/>
            <a:ext cx="7893731" cy="4772692"/>
          </a:xfrm>
        </p:spPr>
        <p:txBody>
          <a:bodyPr>
            <a:normAutofit fontScale="92500" lnSpcReduction="10000"/>
          </a:bodyPr>
          <a:lstStyle/>
          <a:p>
            <a:pPr marL="0" indent="0">
              <a:buNone/>
            </a:pPr>
            <a:r>
              <a:rPr lang="en-US" dirty="0"/>
              <a:t>With the implementation of the 30 second pre-record feature, many BWC’s are running into low battery power during a shift. When this happens instead of seeing a slow blinking </a:t>
            </a:r>
            <a:r>
              <a:rPr lang="en-US" b="1" dirty="0">
                <a:solidFill>
                  <a:srgbClr val="FF0000"/>
                </a:solidFill>
              </a:rPr>
              <a:t>red</a:t>
            </a:r>
            <a:r>
              <a:rPr lang="en-US" dirty="0"/>
              <a:t> standby light, the BWC will display a slow blinking </a:t>
            </a:r>
            <a:r>
              <a:rPr lang="en-US" b="1" dirty="0">
                <a:solidFill>
                  <a:srgbClr val="FFFF00"/>
                </a:solidFill>
              </a:rPr>
              <a:t>yellow/</a:t>
            </a:r>
            <a:r>
              <a:rPr lang="en-US" b="1" dirty="0">
                <a:solidFill>
                  <a:srgbClr val="92D050"/>
                </a:solidFill>
              </a:rPr>
              <a:t>green</a:t>
            </a:r>
            <a:r>
              <a:rPr lang="en-US" dirty="0"/>
              <a:t> light.  </a:t>
            </a:r>
          </a:p>
          <a:p>
            <a:pPr marL="0" indent="0">
              <a:buNone/>
            </a:pPr>
            <a:r>
              <a:rPr lang="en-US" b="1" u="sng" dirty="0"/>
              <a:t>Do not</a:t>
            </a:r>
            <a:r>
              <a:rPr lang="en-US" b="1" dirty="0"/>
              <a:t> </a:t>
            </a:r>
            <a:r>
              <a:rPr lang="en-US" dirty="0"/>
              <a:t>confuse a slow blinking yellow/green light with a slow blinking green light that indicates the BWC is recording. </a:t>
            </a:r>
          </a:p>
          <a:p>
            <a:pPr marL="0" indent="0">
              <a:buNone/>
            </a:pPr>
            <a:r>
              <a:rPr lang="en-US" dirty="0"/>
              <a:t>If your BWC is running low battery and you are in the field, use the supplied upload cable to charge it using the vehicles MDT. If you are inside a building, dock your BWC in a multi-dock station to charge it or use the upload cable to charge it while connected to a desktop computer.  </a:t>
            </a:r>
          </a:p>
          <a:p>
            <a:pPr marL="0" indent="0">
              <a:buNone/>
            </a:pPr>
            <a:r>
              <a:rPr lang="en-US" b="1" dirty="0">
                <a:solidFill>
                  <a:schemeClr val="accent1"/>
                </a:solidFill>
              </a:rPr>
              <a:t>When the BWC is in low-battery mode it is not recording until the switch is manually pushed down to activate a recording.</a:t>
            </a:r>
          </a:p>
          <a:p>
            <a:pPr marL="0" indent="0">
              <a:buNone/>
            </a:pPr>
            <a:r>
              <a:rPr lang="en-US" b="1" dirty="0">
                <a:solidFill>
                  <a:srgbClr val="002060"/>
                </a:solidFill>
              </a:rPr>
              <a:t>If you feel you have a defective battery turn the BWC in to the Police Information Technology Unit for a replacement.  </a:t>
            </a:r>
          </a:p>
          <a:p>
            <a:pPr marL="0" indent="0">
              <a:buNone/>
            </a:pPr>
            <a:endParaRPr lang="en-US" b="1" u="sng" dirty="0">
              <a:solidFill>
                <a:schemeClr val="accent1"/>
              </a:solidFill>
            </a:endParaRPr>
          </a:p>
          <a:p>
            <a:pPr marL="0" indent="0">
              <a:buNone/>
            </a:pPr>
            <a:endParaRPr lang="en-US" b="1" u="sng" dirty="0">
              <a:solidFill>
                <a:schemeClr val="accent1"/>
              </a:solidFill>
            </a:endParaRPr>
          </a:p>
        </p:txBody>
      </p:sp>
      <p:pic>
        <p:nvPicPr>
          <p:cNvPr id="4" name="Picture 3"/>
          <p:cNvPicPr>
            <a:picLocks noChangeAspect="1"/>
          </p:cNvPicPr>
          <p:nvPr/>
        </p:nvPicPr>
        <p:blipFill rotWithShape="1">
          <a:blip r:embed="rId2"/>
          <a:srcRect l="6986" t="-5046" r="6962" b="5046"/>
          <a:stretch/>
        </p:blipFill>
        <p:spPr>
          <a:xfrm rot="5400000">
            <a:off x="8324430" y="2253832"/>
            <a:ext cx="3535147" cy="3307364"/>
          </a:xfrm>
          <a:prstGeom prst="rect">
            <a:avLst/>
          </a:prstGeom>
        </p:spPr>
      </p:pic>
      <p:sp>
        <p:nvSpPr>
          <p:cNvPr id="5" name="Oval 4"/>
          <p:cNvSpPr/>
          <p:nvPr/>
        </p:nvSpPr>
        <p:spPr>
          <a:xfrm>
            <a:off x="10232572" y="3856110"/>
            <a:ext cx="370114" cy="6392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488376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58" y="353706"/>
            <a:ext cx="8534400" cy="1507067"/>
          </a:xfrm>
        </p:spPr>
        <p:txBody>
          <a:bodyPr/>
          <a:lstStyle/>
          <a:p>
            <a:r>
              <a:rPr lang="en-US" dirty="0"/>
              <a:t>Activating a recording</a:t>
            </a:r>
          </a:p>
        </p:txBody>
      </p:sp>
      <p:sp>
        <p:nvSpPr>
          <p:cNvPr id="3" name="Content Placeholder 2"/>
          <p:cNvSpPr>
            <a:spLocks noGrp="1"/>
          </p:cNvSpPr>
          <p:nvPr>
            <p:ph idx="1"/>
          </p:nvPr>
        </p:nvSpPr>
        <p:spPr>
          <a:xfrm>
            <a:off x="-1" y="2258393"/>
            <a:ext cx="6546935" cy="4131519"/>
          </a:xfrm>
        </p:spPr>
        <p:txBody>
          <a:bodyPr>
            <a:normAutofit/>
          </a:bodyPr>
          <a:lstStyle/>
          <a:p>
            <a:r>
              <a:rPr lang="en-US" dirty="0"/>
              <a:t>The BWC is equipped with a switch to activate a recording when pushed down.  The proper way to activate the BWC is to push the switch down all the way to start a recording.  </a:t>
            </a:r>
          </a:p>
          <a:p>
            <a:r>
              <a:rPr lang="en-US" dirty="0"/>
              <a:t>On occasion the BWC switch will be pushed down </a:t>
            </a:r>
            <a:r>
              <a:rPr lang="en-US" b="1" u="sng" dirty="0"/>
              <a:t>slightly</a:t>
            </a:r>
            <a:r>
              <a:rPr lang="en-US" dirty="0"/>
              <a:t> and a recording will start. This can happen due to an unintentional activation of the switch (e.g. brushing against an unknown object) or by having a defective switch.  </a:t>
            </a:r>
          </a:p>
          <a:p>
            <a:r>
              <a:rPr lang="en-US" dirty="0"/>
              <a:t>If you feel you have a defective switch turn the BWC in to the Police Information Technology Unit for a replacement.  </a:t>
            </a:r>
          </a:p>
          <a:p>
            <a:endParaRPr lang="en-US" dirty="0"/>
          </a:p>
          <a:p>
            <a:pPr marL="0" indent="0">
              <a:buNone/>
            </a:pPr>
            <a:endParaRPr lang="en-US" dirty="0"/>
          </a:p>
        </p:txBody>
      </p:sp>
      <p:pic>
        <p:nvPicPr>
          <p:cNvPr id="7" name="Picture 6"/>
          <p:cNvPicPr>
            <a:picLocks noChangeAspect="1"/>
          </p:cNvPicPr>
          <p:nvPr/>
        </p:nvPicPr>
        <p:blipFill>
          <a:blip r:embed="rId2"/>
          <a:stretch>
            <a:fillRect/>
          </a:stretch>
        </p:blipFill>
        <p:spPr>
          <a:xfrm>
            <a:off x="7092809" y="920277"/>
            <a:ext cx="1875432" cy="2399866"/>
          </a:xfrm>
          <a:prstGeom prst="rect">
            <a:avLst/>
          </a:prstGeom>
        </p:spPr>
      </p:pic>
      <p:pic>
        <p:nvPicPr>
          <p:cNvPr id="8" name="Picture 7"/>
          <p:cNvPicPr>
            <a:picLocks noChangeAspect="1"/>
          </p:cNvPicPr>
          <p:nvPr/>
        </p:nvPicPr>
        <p:blipFill>
          <a:blip r:embed="rId3"/>
          <a:stretch>
            <a:fillRect/>
          </a:stretch>
        </p:blipFill>
        <p:spPr>
          <a:xfrm>
            <a:off x="9514115" y="941992"/>
            <a:ext cx="1916839" cy="2378152"/>
          </a:xfrm>
          <a:prstGeom prst="rect">
            <a:avLst/>
          </a:prstGeom>
        </p:spPr>
      </p:pic>
      <p:sp>
        <p:nvSpPr>
          <p:cNvPr id="9" name="TextBox 8"/>
          <p:cNvSpPr txBox="1"/>
          <p:nvPr/>
        </p:nvSpPr>
        <p:spPr>
          <a:xfrm>
            <a:off x="7249391" y="489112"/>
            <a:ext cx="1562267" cy="369332"/>
          </a:xfrm>
          <a:prstGeom prst="rect">
            <a:avLst/>
          </a:prstGeom>
          <a:noFill/>
        </p:spPr>
        <p:txBody>
          <a:bodyPr wrap="square" rtlCol="0">
            <a:spAutoFit/>
          </a:bodyPr>
          <a:lstStyle/>
          <a:p>
            <a:r>
              <a:rPr lang="en-US" b="1" dirty="0">
                <a:solidFill>
                  <a:srgbClr val="002060"/>
                </a:solidFill>
              </a:rPr>
              <a:t>Fully Closed</a:t>
            </a:r>
          </a:p>
        </p:txBody>
      </p:sp>
      <p:sp>
        <p:nvSpPr>
          <p:cNvPr id="10" name="TextBox 9"/>
          <p:cNvSpPr txBox="1"/>
          <p:nvPr/>
        </p:nvSpPr>
        <p:spPr>
          <a:xfrm>
            <a:off x="9413754" y="500348"/>
            <a:ext cx="2296886" cy="369332"/>
          </a:xfrm>
          <a:prstGeom prst="rect">
            <a:avLst/>
          </a:prstGeom>
          <a:noFill/>
        </p:spPr>
        <p:txBody>
          <a:bodyPr wrap="square" rtlCol="0">
            <a:spAutoFit/>
          </a:bodyPr>
          <a:lstStyle/>
          <a:p>
            <a:r>
              <a:rPr lang="en-US" b="1" dirty="0">
                <a:solidFill>
                  <a:srgbClr val="002060"/>
                </a:solidFill>
              </a:rPr>
              <a:t>Partial Activation</a:t>
            </a:r>
          </a:p>
        </p:txBody>
      </p:sp>
      <p:pic>
        <p:nvPicPr>
          <p:cNvPr id="14" name="Picture 13"/>
          <p:cNvPicPr>
            <a:picLocks noChangeAspect="1"/>
          </p:cNvPicPr>
          <p:nvPr/>
        </p:nvPicPr>
        <p:blipFill>
          <a:blip r:embed="rId4"/>
          <a:stretch>
            <a:fillRect/>
          </a:stretch>
        </p:blipFill>
        <p:spPr>
          <a:xfrm>
            <a:off x="8240156" y="4114193"/>
            <a:ext cx="1927249" cy="2275720"/>
          </a:xfrm>
          <a:prstGeom prst="rect">
            <a:avLst/>
          </a:prstGeom>
        </p:spPr>
      </p:pic>
      <p:sp>
        <p:nvSpPr>
          <p:cNvPr id="16" name="TextBox 15"/>
          <p:cNvSpPr txBox="1"/>
          <p:nvPr/>
        </p:nvSpPr>
        <p:spPr>
          <a:xfrm>
            <a:off x="8240156" y="3646714"/>
            <a:ext cx="2122715" cy="369332"/>
          </a:xfrm>
          <a:prstGeom prst="rect">
            <a:avLst/>
          </a:prstGeom>
          <a:noFill/>
        </p:spPr>
        <p:txBody>
          <a:bodyPr wrap="square" rtlCol="0">
            <a:spAutoFit/>
          </a:bodyPr>
          <a:lstStyle/>
          <a:p>
            <a:r>
              <a:rPr lang="en-US" b="1" dirty="0">
                <a:solidFill>
                  <a:srgbClr val="002060"/>
                </a:solidFill>
              </a:rPr>
              <a:t>Full Activation</a:t>
            </a:r>
          </a:p>
        </p:txBody>
      </p:sp>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87804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95" y="25015"/>
            <a:ext cx="8534400" cy="1507067"/>
          </a:xfrm>
        </p:spPr>
        <p:txBody>
          <a:bodyPr/>
          <a:lstStyle/>
          <a:p>
            <a:r>
              <a:rPr lang="en-US" dirty="0"/>
              <a:t>Reset Button</a:t>
            </a:r>
          </a:p>
        </p:txBody>
      </p:sp>
      <p:sp>
        <p:nvSpPr>
          <p:cNvPr id="3" name="Content Placeholder 2"/>
          <p:cNvSpPr>
            <a:spLocks noGrp="1"/>
          </p:cNvSpPr>
          <p:nvPr>
            <p:ph idx="1"/>
          </p:nvPr>
        </p:nvSpPr>
        <p:spPr>
          <a:xfrm>
            <a:off x="361795" y="1441560"/>
            <a:ext cx="7578045" cy="5096108"/>
          </a:xfrm>
        </p:spPr>
        <p:txBody>
          <a:bodyPr>
            <a:normAutofit/>
          </a:bodyPr>
          <a:lstStyle/>
          <a:p>
            <a:pPr marL="0" indent="0">
              <a:buNone/>
            </a:pPr>
            <a:r>
              <a:rPr lang="en-US" dirty="0"/>
              <a:t>Just like a computer, there are times when your BWC is acting strange and needs to be reset.  </a:t>
            </a:r>
          </a:p>
          <a:p>
            <a:pPr marL="0" indent="0">
              <a:buNone/>
            </a:pPr>
            <a:r>
              <a:rPr lang="en-US" dirty="0"/>
              <a:t>Some common symptoms of the BWC needing a reset are:</a:t>
            </a:r>
          </a:p>
          <a:p>
            <a:pPr marL="0" indent="0">
              <a:buNone/>
            </a:pPr>
            <a:r>
              <a:rPr lang="en-US" b="1" dirty="0"/>
              <a:t>1.  Not charging properly.</a:t>
            </a:r>
          </a:p>
          <a:p>
            <a:pPr marL="0" indent="0">
              <a:buNone/>
            </a:pPr>
            <a:r>
              <a:rPr lang="en-US" b="1" dirty="0"/>
              <a:t>2.  Will not turn on.</a:t>
            </a:r>
          </a:p>
          <a:p>
            <a:pPr marL="0" indent="0">
              <a:buNone/>
            </a:pPr>
            <a:r>
              <a:rPr lang="en-US" b="1" dirty="0"/>
              <a:t>3.  Status lights on top show solid red.  </a:t>
            </a:r>
          </a:p>
          <a:p>
            <a:pPr marL="0" indent="0">
              <a:buNone/>
            </a:pPr>
            <a:r>
              <a:rPr lang="en-US" dirty="0"/>
              <a:t>If this happens, use the supplied </a:t>
            </a:r>
            <a:r>
              <a:rPr lang="en-US" dirty="0" err="1"/>
              <a:t>VieVu</a:t>
            </a:r>
            <a:r>
              <a:rPr lang="en-US" dirty="0"/>
              <a:t> Reset Tool to reset the BWC.  Simply press the button located on the bottom of the BWC.  </a:t>
            </a:r>
            <a:r>
              <a:rPr lang="en-US" b="1" dirty="0"/>
              <a:t>DO Not use a pen, handcuff key, or other miscellaneous object to reset the BWC.  Doing so can puncture the internal lithium-ion battery.</a:t>
            </a:r>
          </a:p>
          <a:p>
            <a:pPr marL="0" indent="0">
              <a:buNone/>
            </a:pPr>
            <a:r>
              <a:rPr lang="en-US" dirty="0"/>
              <a:t>If this does not fix the issue, turn the BWC in to the Police Information Technology Unit for a replacement.</a:t>
            </a:r>
          </a:p>
          <a:p>
            <a:endParaRPr lang="en-US" dirty="0"/>
          </a:p>
        </p:txBody>
      </p:sp>
      <p:pic>
        <p:nvPicPr>
          <p:cNvPr id="4" name="Picture 3"/>
          <p:cNvPicPr>
            <a:picLocks noChangeAspect="1"/>
          </p:cNvPicPr>
          <p:nvPr/>
        </p:nvPicPr>
        <p:blipFill>
          <a:blip r:embed="rId2"/>
          <a:stretch>
            <a:fillRect/>
          </a:stretch>
        </p:blipFill>
        <p:spPr>
          <a:xfrm>
            <a:off x="8530894" y="1089066"/>
            <a:ext cx="2403428" cy="2307667"/>
          </a:xfrm>
          <a:prstGeom prst="rect">
            <a:avLst/>
          </a:prstGeom>
        </p:spPr>
      </p:pic>
      <p:pic>
        <p:nvPicPr>
          <p:cNvPr id="5" name="Picture 4"/>
          <p:cNvPicPr>
            <a:picLocks noChangeAspect="1"/>
          </p:cNvPicPr>
          <p:nvPr/>
        </p:nvPicPr>
        <p:blipFill>
          <a:blip r:embed="rId3"/>
          <a:stretch>
            <a:fillRect/>
          </a:stretch>
        </p:blipFill>
        <p:spPr>
          <a:xfrm>
            <a:off x="8480382" y="4240692"/>
            <a:ext cx="2403427" cy="1996822"/>
          </a:xfrm>
          <a:prstGeom prst="rect">
            <a:avLst/>
          </a:prstGeom>
        </p:spPr>
      </p:pic>
      <p:sp>
        <p:nvSpPr>
          <p:cNvPr id="6" name="TextBox 5"/>
          <p:cNvSpPr txBox="1"/>
          <p:nvPr/>
        </p:nvSpPr>
        <p:spPr>
          <a:xfrm>
            <a:off x="8940193" y="629872"/>
            <a:ext cx="1950131" cy="369332"/>
          </a:xfrm>
          <a:prstGeom prst="rect">
            <a:avLst/>
          </a:prstGeom>
          <a:noFill/>
        </p:spPr>
        <p:txBody>
          <a:bodyPr wrap="square" rtlCol="0">
            <a:spAutoFit/>
          </a:bodyPr>
          <a:lstStyle/>
          <a:p>
            <a:r>
              <a:rPr lang="en-US" b="1" dirty="0">
                <a:solidFill>
                  <a:srgbClr val="002060"/>
                </a:solidFill>
              </a:rPr>
              <a:t>Reset Button</a:t>
            </a:r>
          </a:p>
        </p:txBody>
      </p:sp>
      <p:sp>
        <p:nvSpPr>
          <p:cNvPr id="7" name="TextBox 6"/>
          <p:cNvSpPr txBox="1"/>
          <p:nvPr/>
        </p:nvSpPr>
        <p:spPr>
          <a:xfrm>
            <a:off x="9098869" y="3804948"/>
            <a:ext cx="1346466" cy="369332"/>
          </a:xfrm>
          <a:prstGeom prst="rect">
            <a:avLst/>
          </a:prstGeom>
          <a:noFill/>
        </p:spPr>
        <p:txBody>
          <a:bodyPr wrap="square" rtlCol="0">
            <a:spAutoFit/>
          </a:bodyPr>
          <a:lstStyle/>
          <a:p>
            <a:r>
              <a:rPr lang="en-US" b="1" dirty="0">
                <a:solidFill>
                  <a:srgbClr val="002060"/>
                </a:solidFill>
              </a:rPr>
              <a:t>Reset Tool</a:t>
            </a:r>
          </a:p>
        </p:txBody>
      </p:sp>
      <p:sp>
        <p:nvSpPr>
          <p:cNvPr id="8" name="Oval 7"/>
          <p:cNvSpPr/>
          <p:nvPr/>
        </p:nvSpPr>
        <p:spPr>
          <a:xfrm>
            <a:off x="10047514" y="2002971"/>
            <a:ext cx="397821" cy="402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662828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851" y="496495"/>
            <a:ext cx="8534400" cy="1507067"/>
          </a:xfrm>
        </p:spPr>
        <p:txBody>
          <a:bodyPr/>
          <a:lstStyle/>
          <a:p>
            <a:r>
              <a:rPr lang="en-US" dirty="0"/>
              <a:t>Test Activation</a:t>
            </a:r>
          </a:p>
        </p:txBody>
      </p:sp>
      <p:sp>
        <p:nvSpPr>
          <p:cNvPr id="3" name="Content Placeholder 2"/>
          <p:cNvSpPr>
            <a:spLocks noGrp="1"/>
          </p:cNvSpPr>
          <p:nvPr>
            <p:ph idx="1"/>
          </p:nvPr>
        </p:nvSpPr>
        <p:spPr>
          <a:xfrm>
            <a:off x="583851" y="278781"/>
            <a:ext cx="9884229" cy="5969620"/>
          </a:xfrm>
        </p:spPr>
        <p:txBody>
          <a:bodyPr/>
          <a:lstStyle/>
          <a:p>
            <a:pPr marL="0" indent="0">
              <a:buNone/>
            </a:pPr>
            <a:r>
              <a:rPr lang="en-US" dirty="0"/>
              <a:t>At the beginning of a shift all BWC users are required by policy to perform a “test” activation to ensure the BWC is operating properly.  </a:t>
            </a:r>
          </a:p>
          <a:p>
            <a:pPr marL="0" indent="0">
              <a:buNone/>
            </a:pPr>
            <a:r>
              <a:rPr lang="en-US" dirty="0"/>
              <a:t>To perform a proper test activation, place the BWC in record mode by pushing down on the switch and allowing the BWC to display a slow blinking green light 5 times, or approximately 10 seconds.  When you are done, push up on the switch to deactivate the recording mode.  </a:t>
            </a:r>
          </a:p>
          <a:p>
            <a:pPr marL="0" indent="0">
              <a:buNone/>
            </a:pPr>
            <a:r>
              <a:rPr lang="en-US" dirty="0"/>
              <a:t>Failure to allow the BWC to fully activate the recording mode can cause the BWC to continue to record while the switch is in the up position.  </a:t>
            </a:r>
            <a:r>
              <a:rPr lang="en-US" b="1" u="sng" dirty="0"/>
              <a:t>This is most commonly caused by activating and deactivating the record mode (sliding the shutter down and then back up) too quickly.</a:t>
            </a:r>
          </a:p>
        </p:txBody>
      </p:sp>
      <p:sp>
        <p:nvSpPr>
          <p:cNvPr id="6" name="Slide Number Placeholder 5"/>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700104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497" y="194884"/>
            <a:ext cx="8882912" cy="1507067"/>
          </a:xfrm>
        </p:spPr>
        <p:txBody>
          <a:bodyPr/>
          <a:lstStyle/>
          <a:p>
            <a:r>
              <a:rPr lang="en-US" dirty="0"/>
              <a:t>Unintentional recordings (recap)</a:t>
            </a:r>
          </a:p>
        </p:txBody>
      </p:sp>
      <p:sp>
        <p:nvSpPr>
          <p:cNvPr id="3" name="Content Placeholder 2"/>
          <p:cNvSpPr>
            <a:spLocks noGrp="1"/>
          </p:cNvSpPr>
          <p:nvPr>
            <p:ph idx="1"/>
          </p:nvPr>
        </p:nvSpPr>
        <p:spPr>
          <a:xfrm>
            <a:off x="466497" y="757733"/>
            <a:ext cx="10386559" cy="4753278"/>
          </a:xfrm>
        </p:spPr>
        <p:txBody>
          <a:bodyPr>
            <a:normAutofit/>
          </a:bodyPr>
          <a:lstStyle/>
          <a:p>
            <a:pPr marL="0" indent="0">
              <a:buNone/>
            </a:pPr>
            <a:r>
              <a:rPr lang="en-US" dirty="0"/>
              <a:t>  </a:t>
            </a:r>
          </a:p>
          <a:p>
            <a:pPr marL="0" indent="0">
              <a:buNone/>
            </a:pPr>
            <a:r>
              <a:rPr lang="en-US" dirty="0"/>
              <a:t>As previously mentioned each one of these events is taken seriously and we are working with the manufacturer (Axon) for a possible cause and solution.  If you discover an unintentional recorded video, report it immediately to the Police Information Technology Unit by calling 510-238-7192 or by sending an email to </a:t>
            </a:r>
            <a:r>
              <a:rPr lang="en-US" dirty="0">
                <a:hlinkClick r:id="rId2"/>
              </a:rPr>
              <a:t>opditu@oaklandnet.com</a:t>
            </a:r>
            <a:r>
              <a:rPr lang="en-US" dirty="0"/>
              <a:t>.  The BWC </a:t>
            </a:r>
            <a:r>
              <a:rPr lang="en-US" b="1" u="sng" dirty="0"/>
              <a:t>will be</a:t>
            </a:r>
            <a:r>
              <a:rPr lang="en-US" dirty="0"/>
              <a:t> replaced upon receipt of the defective equipment.</a:t>
            </a:r>
          </a:p>
          <a:p>
            <a:pPr marL="0" indent="0">
              <a:buNone/>
            </a:pPr>
            <a:r>
              <a:rPr lang="en-US" dirty="0"/>
              <a:t>If </a:t>
            </a:r>
            <a:r>
              <a:rPr lang="en-US"/>
              <a:t>the video </a:t>
            </a:r>
            <a:r>
              <a:rPr lang="en-US" dirty="0"/>
              <a:t>needs to be deleted, per BWC policy a supervisor needs to send an email to the Police Information Technology Unit requesting that the video be removed from the server.  </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79509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103" y="277216"/>
            <a:ext cx="8534400" cy="1507067"/>
          </a:xfrm>
        </p:spPr>
        <p:txBody>
          <a:bodyPr>
            <a:normAutofit/>
          </a:bodyPr>
          <a:lstStyle/>
          <a:p>
            <a:r>
              <a:rPr lang="en-US" dirty="0"/>
              <a:t>Questions?</a:t>
            </a:r>
          </a:p>
        </p:txBody>
      </p:sp>
      <p:sp>
        <p:nvSpPr>
          <p:cNvPr id="3" name="Content Placeholder 2"/>
          <p:cNvSpPr>
            <a:spLocks noGrp="1"/>
          </p:cNvSpPr>
          <p:nvPr>
            <p:ph idx="1"/>
          </p:nvPr>
        </p:nvSpPr>
        <p:spPr>
          <a:xfrm>
            <a:off x="1044103" y="1675191"/>
            <a:ext cx="8534400" cy="4366381"/>
          </a:xfrm>
        </p:spPr>
        <p:txBody>
          <a:bodyPr>
            <a:normAutofit/>
          </a:bodyPr>
          <a:lstStyle/>
          <a:p>
            <a:pPr marL="0" indent="0">
              <a:buNone/>
            </a:pPr>
            <a:r>
              <a:rPr lang="en-US" dirty="0"/>
              <a:t>If you have any questions about the BWC program, including the hardware or software, don’t hesitate to ask.  </a:t>
            </a:r>
          </a:p>
          <a:p>
            <a:pPr marL="0" indent="0">
              <a:buNone/>
            </a:pPr>
            <a:r>
              <a:rPr lang="en-US" dirty="0"/>
              <a:t>The Police information Technology Unit is staffed Monday to Friday, 0600-2200 hours. You </a:t>
            </a:r>
            <a:r>
              <a:rPr lang="en-US"/>
              <a:t>can call</a:t>
            </a:r>
            <a:r>
              <a:rPr lang="en-US" dirty="0"/>
              <a:t>, send an email, or just stop by the PAB,  9</a:t>
            </a:r>
            <a:r>
              <a:rPr lang="en-US" baseline="30000" dirty="0"/>
              <a:t>th</a:t>
            </a:r>
            <a:r>
              <a:rPr lang="en-US" dirty="0"/>
              <a:t> Floor Rm 900.  We’re here to help.</a:t>
            </a:r>
          </a:p>
          <a:p>
            <a:pPr marL="0" indent="0">
              <a:buNone/>
            </a:pPr>
            <a:r>
              <a:rPr lang="en-US" dirty="0"/>
              <a:t>Thank You</a:t>
            </a:r>
          </a:p>
          <a:p>
            <a:pPr marL="0" indent="0">
              <a:buNone/>
            </a:pPr>
            <a:r>
              <a:rPr lang="en-US" b="1" dirty="0"/>
              <a:t>Police Information Technology Unit</a:t>
            </a:r>
          </a:p>
          <a:p>
            <a:pPr marL="0" indent="0">
              <a:buNone/>
            </a:pPr>
            <a:r>
              <a:rPr lang="en-US" b="1" dirty="0"/>
              <a:t>510-238-7192</a:t>
            </a:r>
          </a:p>
          <a:p>
            <a:pPr marL="0" indent="0">
              <a:buNone/>
            </a:pPr>
            <a:r>
              <a:rPr lang="en-US" b="1" dirty="0"/>
              <a:t>opditu@oaklandnet.com</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61906244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747</TotalTime>
  <Words>992</Words>
  <Application>Microsoft Office PowerPoint</Application>
  <PresentationFormat>Widescreen</PresentationFormat>
  <Paragraphs>59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Century Gothic</vt:lpstr>
      <vt:lpstr>Wingdings 3</vt:lpstr>
      <vt:lpstr>Slice</vt:lpstr>
      <vt:lpstr>Axon/Vievu LE5 Body Worn Camera</vt:lpstr>
      <vt:lpstr>Purpose </vt:lpstr>
      <vt:lpstr>Recent Developments</vt:lpstr>
      <vt:lpstr>Low Battery Indicator Light</vt:lpstr>
      <vt:lpstr>Activating a recording</vt:lpstr>
      <vt:lpstr>Reset Button</vt:lpstr>
      <vt:lpstr>Test Activation</vt:lpstr>
      <vt:lpstr>Unintentional recordings (recap)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LE5 Body Worn Camera</dc:title>
  <dc:creator>Taylor, Irabe</dc:creator>
  <cp:lastModifiedBy>Joseph Turner</cp:lastModifiedBy>
  <cp:revision>35</cp:revision>
  <dcterms:created xsi:type="dcterms:W3CDTF">2019-10-15T04:00:35Z</dcterms:created>
  <dcterms:modified xsi:type="dcterms:W3CDTF">2019-10-24T15:16:18Z</dcterms:modified>
</cp:coreProperties>
</file>