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5" r:id="rId9"/>
    <p:sldId id="266" r:id="rId10"/>
    <p:sldId id="267" r:id="rId11"/>
    <p:sldId id="26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55672471-C397-49BC-A0FD-5CEAB503EF75}" type="datetimeFigureOut">
              <a:rPr lang="en-US" smtClean="0"/>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4473BE-559F-4F91-9187-656030CE250B}"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672471-C397-49BC-A0FD-5CEAB503EF75}" type="datetimeFigureOut">
              <a:rPr lang="en-US" smtClean="0"/>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4473BE-559F-4F91-9187-656030CE250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672471-C397-49BC-A0FD-5CEAB503EF75}" type="datetimeFigureOut">
              <a:rPr lang="en-US" smtClean="0"/>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4473BE-559F-4F91-9187-656030CE250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55672471-C397-49BC-A0FD-5CEAB503EF75}" type="datetimeFigureOut">
              <a:rPr lang="en-US" smtClean="0"/>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4473BE-559F-4F91-9187-656030CE250B}"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72471-C397-49BC-A0FD-5CEAB503EF75}" type="datetimeFigureOut">
              <a:rPr lang="en-US" smtClean="0"/>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4473BE-559F-4F91-9187-656030CE250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55672471-C397-49BC-A0FD-5CEAB503EF75}" type="datetimeFigureOut">
              <a:rPr lang="en-US" smtClean="0"/>
              <a:t>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4473BE-559F-4F91-9187-656030CE250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55672471-C397-49BC-A0FD-5CEAB503EF75}" type="datetimeFigureOut">
              <a:rPr lang="en-US" smtClean="0"/>
              <a:t>1/18/2017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4473BE-559F-4F91-9187-656030CE250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5672471-C397-49BC-A0FD-5CEAB503EF75}" type="datetimeFigureOut">
              <a:rPr lang="en-US" smtClean="0"/>
              <a:t>1/18/2017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4473BE-559F-4F91-9187-656030CE250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72471-C397-49BC-A0FD-5CEAB503EF75}" type="datetimeFigureOut">
              <a:rPr lang="en-US" smtClean="0"/>
              <a:t>1/18/2017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4473BE-559F-4F91-9187-656030CE250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72471-C397-49BC-A0FD-5CEAB503EF75}" type="datetimeFigureOut">
              <a:rPr lang="en-US" smtClean="0"/>
              <a:t>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4473BE-559F-4F91-9187-656030CE250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72471-C397-49BC-A0FD-5CEAB503EF75}" type="datetimeFigureOut">
              <a:rPr lang="en-US" smtClean="0"/>
              <a:t>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4473BE-559F-4F91-9187-656030CE250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55672471-C397-49BC-A0FD-5CEAB503EF75}" type="datetimeFigureOut">
              <a:rPr lang="en-US" smtClean="0"/>
              <a:t>1/18/2017</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B24473BE-559F-4F91-9187-656030CE250B}"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Course #8185</a:t>
            </a:r>
          </a:p>
          <a:p>
            <a:r>
              <a:rPr lang="en-US" dirty="0" smtClean="0"/>
              <a:t>Midland Police Department</a:t>
            </a:r>
            <a:endParaRPr lang="en-US" dirty="0"/>
          </a:p>
        </p:txBody>
      </p:sp>
      <p:sp>
        <p:nvSpPr>
          <p:cNvPr id="2" name="Title 1"/>
          <p:cNvSpPr>
            <a:spLocks noGrp="1"/>
          </p:cNvSpPr>
          <p:nvPr>
            <p:ph type="ctrTitle"/>
          </p:nvPr>
        </p:nvSpPr>
        <p:spPr/>
        <p:txBody>
          <a:bodyPr/>
          <a:lstStyle/>
          <a:p>
            <a:pPr algn="ctr"/>
            <a:r>
              <a:rPr lang="en-US" dirty="0" smtClean="0"/>
              <a:t>Body Worn Cameras</a:t>
            </a:r>
            <a:endParaRPr lang="en-US" dirty="0"/>
          </a:p>
        </p:txBody>
      </p:sp>
    </p:spTree>
    <p:extLst>
      <p:ext uri="{BB962C8B-B14F-4D97-AF65-F5344CB8AC3E}">
        <p14:creationId xmlns:p14="http://schemas.microsoft.com/office/powerpoint/2010/main" val="15131014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Things to remember</a:t>
            </a:r>
            <a:endParaRPr lang="en-US" dirty="0"/>
          </a:p>
        </p:txBody>
      </p:sp>
      <p:sp>
        <p:nvSpPr>
          <p:cNvPr id="3" name="Content Placeholder 2"/>
          <p:cNvSpPr>
            <a:spLocks noGrp="1"/>
          </p:cNvSpPr>
          <p:nvPr>
            <p:ph sz="quarter" idx="13"/>
          </p:nvPr>
        </p:nvSpPr>
        <p:spPr/>
        <p:txBody>
          <a:bodyPr/>
          <a:lstStyle/>
          <a:p>
            <a:r>
              <a:rPr lang="en-US" dirty="0" smtClean="0"/>
              <a:t>Officers shall be allowed to review recordings from the BWC at any time.  In order to ensure accuracy and consistency, officers are encouraged to review recordings prior to drafting of reports.</a:t>
            </a:r>
          </a:p>
          <a:p>
            <a:r>
              <a:rPr lang="en-US" dirty="0" smtClean="0"/>
              <a:t>If the officer is providing a formal statement in regards to a response to resistance, pursuit or other internal matter, or is the subject of disciplinary investigation, they shall have the option to review the video as well as any other video taken that recorded the incident in question.</a:t>
            </a:r>
          </a:p>
          <a:p>
            <a:r>
              <a:rPr lang="en-US" dirty="0" smtClean="0"/>
              <a:t>The BWC is not attached to the officer’s eyes and will not see everything that they see.  These will not pick up some of the pre-contact clues that justify an officer to react to a situation.  Whether a BWC recorded an incident or not, it should not affect the detail that is placed in reports.</a:t>
            </a:r>
            <a:endParaRPr lang="en-US" dirty="0"/>
          </a:p>
        </p:txBody>
      </p:sp>
    </p:spTree>
    <p:extLst>
      <p:ext uri="{BB962C8B-B14F-4D97-AF65-F5344CB8AC3E}">
        <p14:creationId xmlns:p14="http://schemas.microsoft.com/office/powerpoint/2010/main" val="7756744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sz="quarter" idx="13"/>
          </p:nvPr>
        </p:nvSpPr>
        <p:spPr/>
        <p:txBody>
          <a:bodyPr/>
          <a:lstStyle/>
          <a:p>
            <a:r>
              <a:rPr lang="en-US" dirty="0" smtClean="0"/>
              <a:t>MPD Body Worn Camera General Order</a:t>
            </a:r>
          </a:p>
          <a:p>
            <a:r>
              <a:rPr lang="en-US" dirty="0" smtClean="0"/>
              <a:t>TCOLE #8185 Abstract</a:t>
            </a:r>
          </a:p>
          <a:p>
            <a:r>
              <a:rPr lang="en-US" dirty="0" smtClean="0"/>
              <a:t>Texas Occupations Code  </a:t>
            </a:r>
            <a:endParaRPr lang="en-US" dirty="0"/>
          </a:p>
        </p:txBody>
      </p:sp>
    </p:spTree>
    <p:extLst>
      <p:ext uri="{BB962C8B-B14F-4D97-AF65-F5344CB8AC3E}">
        <p14:creationId xmlns:p14="http://schemas.microsoft.com/office/powerpoint/2010/main" val="9904265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Course goal</a:t>
            </a:r>
            <a:endParaRPr lang="en-US" dirty="0"/>
          </a:p>
        </p:txBody>
      </p:sp>
      <p:sp>
        <p:nvSpPr>
          <p:cNvPr id="3" name="Content Placeholder 2"/>
          <p:cNvSpPr>
            <a:spLocks noGrp="1"/>
          </p:cNvSpPr>
          <p:nvPr>
            <p:ph sz="quarter" idx="13"/>
          </p:nvPr>
        </p:nvSpPr>
        <p:spPr/>
        <p:txBody>
          <a:bodyPr/>
          <a:lstStyle/>
          <a:p>
            <a:r>
              <a:rPr lang="en-US" b="1" dirty="0"/>
              <a:t>With the introduction of Body Worn </a:t>
            </a:r>
            <a:r>
              <a:rPr lang="en-US" b="1" dirty="0" smtClean="0"/>
              <a:t>Cameras, </a:t>
            </a:r>
            <a:r>
              <a:rPr lang="en-US" b="1" dirty="0"/>
              <a:t>officers </a:t>
            </a:r>
            <a:r>
              <a:rPr lang="en-US" b="1" dirty="0" smtClean="0"/>
              <a:t>must learn </a:t>
            </a:r>
            <a:r>
              <a:rPr lang="en-US" b="1" dirty="0"/>
              <a:t>to navigate the new laws of privacy while utilizing the equipment in the best way possible.  The purpose of this course is to educate officers on the functionality and limitations of the devices.</a:t>
            </a:r>
            <a:endParaRPr lang="en-US" dirty="0"/>
          </a:p>
          <a:p>
            <a:endParaRPr lang="en-US" dirty="0"/>
          </a:p>
        </p:txBody>
      </p:sp>
    </p:spTree>
    <p:extLst>
      <p:ext uri="{BB962C8B-B14F-4D97-AF65-F5344CB8AC3E}">
        <p14:creationId xmlns:p14="http://schemas.microsoft.com/office/powerpoint/2010/main" val="13492126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Course objectives</a:t>
            </a:r>
            <a:endParaRPr lang="en-US" dirty="0"/>
          </a:p>
        </p:txBody>
      </p:sp>
      <p:sp>
        <p:nvSpPr>
          <p:cNvPr id="3" name="Content Placeholder 2"/>
          <p:cNvSpPr>
            <a:spLocks noGrp="1"/>
          </p:cNvSpPr>
          <p:nvPr>
            <p:ph sz="quarter" idx="13"/>
          </p:nvPr>
        </p:nvSpPr>
        <p:spPr/>
        <p:txBody>
          <a:bodyPr/>
          <a:lstStyle/>
          <a:p>
            <a:pPr>
              <a:buFont typeface="+mj-lt"/>
              <a:buAutoNum type="arabicPeriod"/>
            </a:pPr>
            <a:r>
              <a:rPr lang="en-US" dirty="0" smtClean="0"/>
              <a:t>The student will be able to identify when to activate the Body Worn Camera (BWC) as well as when to discontinue a recording.</a:t>
            </a:r>
          </a:p>
          <a:p>
            <a:pPr>
              <a:buFont typeface="+mj-lt"/>
              <a:buAutoNum type="arabicPeriod"/>
            </a:pPr>
            <a:r>
              <a:rPr lang="en-US" dirty="0" smtClean="0"/>
              <a:t>The student will be able to outline basic data retention and identify public access concerning open records requests.</a:t>
            </a:r>
          </a:p>
          <a:p>
            <a:pPr>
              <a:buFont typeface="+mj-lt"/>
              <a:buAutoNum type="arabicPeriod"/>
            </a:pPr>
            <a:r>
              <a:rPr lang="en-US" dirty="0" smtClean="0"/>
              <a:t>The student will demonstrate the basic functions of the department issued Body Worn Cameras.</a:t>
            </a:r>
          </a:p>
          <a:p>
            <a:pPr>
              <a:buFont typeface="+mj-lt"/>
              <a:buAutoNum type="arabicPeriod"/>
            </a:pPr>
            <a:r>
              <a:rPr lang="en-US" dirty="0" smtClean="0"/>
              <a:t>The student will be able to list the situations in which an offense is committed through the release of recordings made with body worn cameras.</a:t>
            </a:r>
          </a:p>
          <a:p>
            <a:pPr>
              <a:buFont typeface="+mj-lt"/>
              <a:buAutoNum type="arabicPeriod"/>
            </a:pPr>
            <a:endParaRPr lang="en-US" dirty="0"/>
          </a:p>
        </p:txBody>
      </p:sp>
    </p:spTree>
    <p:extLst>
      <p:ext uri="{BB962C8B-B14F-4D97-AF65-F5344CB8AC3E}">
        <p14:creationId xmlns:p14="http://schemas.microsoft.com/office/powerpoint/2010/main" val="1954453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definitions</a:t>
            </a:r>
            <a:endParaRPr lang="en-US" dirty="0"/>
          </a:p>
        </p:txBody>
      </p:sp>
      <p:sp>
        <p:nvSpPr>
          <p:cNvPr id="3" name="Content Placeholder 2"/>
          <p:cNvSpPr>
            <a:spLocks noGrp="1"/>
          </p:cNvSpPr>
          <p:nvPr>
            <p:ph sz="quarter" idx="13"/>
          </p:nvPr>
        </p:nvSpPr>
        <p:spPr/>
        <p:txBody>
          <a:bodyPr/>
          <a:lstStyle/>
          <a:p>
            <a:r>
              <a:rPr lang="en-US" dirty="0" smtClean="0"/>
              <a:t>Body Worn Camera – any device that can be worn on the body to capture digital multimedia evidence.</a:t>
            </a:r>
          </a:p>
          <a:p>
            <a:r>
              <a:rPr lang="en-US" dirty="0" smtClean="0"/>
              <a:t>Digital Multimedia Evidence (DME) – all digital recording, to include but not limited to audio, video, still photographs and their associated metadata</a:t>
            </a:r>
          </a:p>
          <a:p>
            <a:r>
              <a:rPr lang="en-US" dirty="0" smtClean="0"/>
              <a:t>Private Space – a location in which a person maintains a reasonable expectation of privacy, to include the individual’s residence.</a:t>
            </a:r>
            <a:endParaRPr lang="en-US" dirty="0"/>
          </a:p>
        </p:txBody>
      </p:sp>
    </p:spTree>
    <p:extLst>
      <p:ext uri="{BB962C8B-B14F-4D97-AF65-F5344CB8AC3E}">
        <p14:creationId xmlns:p14="http://schemas.microsoft.com/office/powerpoint/2010/main" val="11712993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Body worn Camera</a:t>
            </a:r>
            <a:endParaRPr lang="en-US" dirty="0"/>
          </a:p>
        </p:txBody>
      </p:sp>
      <p:sp>
        <p:nvSpPr>
          <p:cNvPr id="3" name="Content Placeholder 2"/>
          <p:cNvSpPr>
            <a:spLocks noGrp="1"/>
          </p:cNvSpPr>
          <p:nvPr>
            <p:ph sz="quarter" idx="13"/>
          </p:nvPr>
        </p:nvSpPr>
        <p:spPr/>
        <p:txBody>
          <a:bodyPr>
            <a:normAutofit lnSpcReduction="10000"/>
          </a:bodyPr>
          <a:lstStyle/>
          <a:p>
            <a:pPr>
              <a:buFont typeface="+mj-lt"/>
              <a:buAutoNum type="arabicPeriod"/>
            </a:pPr>
            <a:r>
              <a:rPr lang="en-US" dirty="0"/>
              <a:t>The student will be able to identify when to activate the Body Worn Camera (BWC) as well as when to discontinue a recording.</a:t>
            </a:r>
          </a:p>
          <a:p>
            <a:pPr lvl="1">
              <a:buFont typeface="+mj-lt"/>
              <a:buAutoNum type="arabicPeriod"/>
            </a:pPr>
            <a:r>
              <a:rPr lang="en-US" u="sng" dirty="0" smtClean="0"/>
              <a:t>Officer safety is paramount and should not be sacrificed when attempting to activate a BWC.  </a:t>
            </a:r>
            <a:r>
              <a:rPr lang="en-US" dirty="0" smtClean="0"/>
              <a:t>If for any reason a BWC is not activated as prescribed by policy the reason should be documented.</a:t>
            </a:r>
          </a:p>
          <a:p>
            <a:pPr lvl="1">
              <a:buFont typeface="+mj-lt"/>
              <a:buAutoNum type="arabicPeriod"/>
            </a:pPr>
            <a:r>
              <a:rPr lang="en-US" dirty="0" smtClean="0"/>
              <a:t>An officer should activate a BWC to record all calls for service and enforcement actions, examples include but are not limited to: traffic stops, pedestrian stops, suspect interviews, any arrest, complainant contacts, citizen contacts of an adversarial nature and other enforcement actions.</a:t>
            </a:r>
          </a:p>
          <a:p>
            <a:pPr lvl="1">
              <a:buFont typeface="+mj-lt"/>
              <a:buAutoNum type="arabicPeriod"/>
            </a:pPr>
            <a:r>
              <a:rPr lang="en-US" dirty="0" smtClean="0"/>
              <a:t>In locations where a reasonable expectation of privacy exists the person may decline to be recorded unless the recording is made pursuant to an arrest or search of the person or the location is conducted.</a:t>
            </a:r>
          </a:p>
          <a:p>
            <a:pPr lvl="1">
              <a:buFont typeface="+mj-lt"/>
              <a:buAutoNum type="arabicPeriod"/>
            </a:pPr>
            <a:r>
              <a:rPr lang="en-US" dirty="0" smtClean="0"/>
              <a:t>The officer shall deactivate the BWC when the event has concluded, victim and/or witness contact has concluded or all persons stopped have been released.</a:t>
            </a:r>
          </a:p>
          <a:p>
            <a:pPr marL="457200" lvl="1" indent="0">
              <a:buNone/>
            </a:pPr>
            <a:endParaRPr lang="en-US" dirty="0" smtClean="0"/>
          </a:p>
          <a:p>
            <a:pPr lvl="1">
              <a:buFont typeface="+mj-lt"/>
              <a:buAutoNum type="arabicPeriod"/>
            </a:pPr>
            <a:endParaRPr lang="en-US" dirty="0"/>
          </a:p>
          <a:p>
            <a:pPr lvl="1">
              <a:buFont typeface="+mj-lt"/>
              <a:buAutoNum type="arabicPeriod"/>
            </a:pPr>
            <a:endParaRPr lang="en-US" dirty="0"/>
          </a:p>
        </p:txBody>
      </p:sp>
    </p:spTree>
    <p:extLst>
      <p:ext uri="{BB962C8B-B14F-4D97-AF65-F5344CB8AC3E}">
        <p14:creationId xmlns:p14="http://schemas.microsoft.com/office/powerpoint/2010/main" val="14366265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Body worn camera</a:t>
            </a:r>
            <a:endParaRPr lang="en-US" dirty="0"/>
          </a:p>
        </p:txBody>
      </p:sp>
      <p:sp>
        <p:nvSpPr>
          <p:cNvPr id="3" name="Content Placeholder 2"/>
          <p:cNvSpPr>
            <a:spLocks noGrp="1"/>
          </p:cNvSpPr>
          <p:nvPr>
            <p:ph sz="quarter" idx="13"/>
          </p:nvPr>
        </p:nvSpPr>
        <p:spPr/>
        <p:txBody>
          <a:bodyPr/>
          <a:lstStyle/>
          <a:p>
            <a:pPr marL="0" indent="0">
              <a:buNone/>
            </a:pPr>
            <a:r>
              <a:rPr lang="en-US" dirty="0" smtClean="0"/>
              <a:t>2.  The </a:t>
            </a:r>
            <a:r>
              <a:rPr lang="en-US" dirty="0"/>
              <a:t>student will be able to outline basic data retention and identify public access </a:t>
            </a:r>
            <a:r>
              <a:rPr lang="en-US" dirty="0" smtClean="0"/>
              <a:t>   concerning </a:t>
            </a:r>
            <a:r>
              <a:rPr lang="en-US" dirty="0"/>
              <a:t>open records requests</a:t>
            </a:r>
            <a:r>
              <a:rPr lang="en-US" dirty="0" smtClean="0"/>
              <a:t>.	</a:t>
            </a:r>
          </a:p>
          <a:p>
            <a:r>
              <a:rPr lang="en-US" dirty="0" smtClean="0"/>
              <a:t>Officers shall properly categorize and tag BWC recordings when event recording is stopped under one of the following categories; felony, misdemeanor, drug, traffic, interview, other/no tag.</a:t>
            </a:r>
          </a:p>
          <a:p>
            <a:r>
              <a:rPr lang="en-US" dirty="0" smtClean="0"/>
              <a:t>All recordings related to a law enforcement purpose will be retained by the Department for a minimum of 120 days.</a:t>
            </a:r>
          </a:p>
          <a:p>
            <a:r>
              <a:rPr lang="en-US" dirty="0" smtClean="0"/>
              <a:t>Texas law dictates the following retention schedule, Class C = 6 months, Class A/B and SJF = 2 years, 2</a:t>
            </a:r>
            <a:r>
              <a:rPr lang="en-US" baseline="30000" dirty="0" smtClean="0"/>
              <a:t>nd</a:t>
            </a:r>
            <a:r>
              <a:rPr lang="en-US" dirty="0" smtClean="0"/>
              <a:t> degree and 3</a:t>
            </a:r>
            <a:r>
              <a:rPr lang="en-US" baseline="30000" dirty="0" smtClean="0"/>
              <a:t>rd</a:t>
            </a:r>
            <a:r>
              <a:rPr lang="en-US" dirty="0" smtClean="0"/>
              <a:t> degree Felonies or DWIs = 10 years, 1</a:t>
            </a:r>
            <a:r>
              <a:rPr lang="en-US" baseline="30000" dirty="0" smtClean="0"/>
              <a:t>st</a:t>
            </a:r>
            <a:r>
              <a:rPr lang="en-US" dirty="0" smtClean="0"/>
              <a:t> degree and Capital Felonies = 50 years. </a:t>
            </a:r>
          </a:p>
          <a:p>
            <a:pPr marL="0" indent="0">
              <a:buNone/>
            </a:pPr>
            <a:endParaRPr lang="en-US" dirty="0"/>
          </a:p>
          <a:p>
            <a:pPr marL="0" indent="0">
              <a:buNone/>
            </a:pPr>
            <a:r>
              <a:rPr lang="en-US" dirty="0" smtClean="0"/>
              <a:t> </a:t>
            </a:r>
            <a:endParaRPr lang="en-US" dirty="0"/>
          </a:p>
        </p:txBody>
      </p:sp>
    </p:spTree>
    <p:extLst>
      <p:ext uri="{BB962C8B-B14F-4D97-AF65-F5344CB8AC3E}">
        <p14:creationId xmlns:p14="http://schemas.microsoft.com/office/powerpoint/2010/main" val="21079546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Body worn camera</a:t>
            </a:r>
            <a:endParaRPr lang="en-US" dirty="0"/>
          </a:p>
        </p:txBody>
      </p:sp>
      <p:sp>
        <p:nvSpPr>
          <p:cNvPr id="3" name="Content Placeholder 2"/>
          <p:cNvSpPr>
            <a:spLocks noGrp="1"/>
          </p:cNvSpPr>
          <p:nvPr>
            <p:ph sz="quarter" idx="13"/>
          </p:nvPr>
        </p:nvSpPr>
        <p:spPr/>
        <p:txBody>
          <a:bodyPr/>
          <a:lstStyle/>
          <a:p>
            <a:pPr marL="0" indent="0">
              <a:buNone/>
            </a:pPr>
            <a:r>
              <a:rPr lang="en-US" dirty="0" smtClean="0"/>
              <a:t>3. </a:t>
            </a:r>
            <a:r>
              <a:rPr lang="en-US" dirty="0"/>
              <a:t>The student will demonstrate the basic functions of the department issued Body Worn Cameras.</a:t>
            </a:r>
          </a:p>
          <a:p>
            <a:r>
              <a:rPr lang="en-US" dirty="0" smtClean="0"/>
              <a:t>The Midland Police Department has purchased the Taser Axon Body 2 to be issued to select personnel.  </a:t>
            </a:r>
          </a:p>
          <a:p>
            <a:r>
              <a:rPr lang="en-US" dirty="0" smtClean="0"/>
              <a:t>Due to the fact these BWC were purchased through a grant, they are the only ones that may be used.  </a:t>
            </a:r>
            <a:r>
              <a:rPr lang="en-US" u="sng" dirty="0" smtClean="0"/>
              <a:t>No other personal BWC may be used.</a:t>
            </a:r>
          </a:p>
          <a:p>
            <a:r>
              <a:rPr lang="en-US" dirty="0" smtClean="0"/>
              <a:t>An instruction manual for the Taser Axon Body 2 has been distributed to all officers that have been or will be issued the product.  </a:t>
            </a:r>
          </a:p>
          <a:p>
            <a:r>
              <a:rPr lang="en-US" dirty="0" smtClean="0"/>
              <a:t>The main functions will be highlighted once the products are distributed to the officers.</a:t>
            </a:r>
            <a:endParaRPr lang="en-US" dirty="0"/>
          </a:p>
        </p:txBody>
      </p:sp>
    </p:spTree>
    <p:extLst>
      <p:ext uri="{BB962C8B-B14F-4D97-AF65-F5344CB8AC3E}">
        <p14:creationId xmlns:p14="http://schemas.microsoft.com/office/powerpoint/2010/main" val="26075415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Occupations code</a:t>
            </a:r>
            <a:endParaRPr lang="en-US" dirty="0"/>
          </a:p>
        </p:txBody>
      </p:sp>
      <p:sp>
        <p:nvSpPr>
          <p:cNvPr id="3" name="Content Placeholder 2"/>
          <p:cNvSpPr>
            <a:spLocks noGrp="1"/>
          </p:cNvSpPr>
          <p:nvPr>
            <p:ph sz="quarter" idx="13"/>
          </p:nvPr>
        </p:nvSpPr>
        <p:spPr/>
        <p:txBody>
          <a:bodyPr/>
          <a:lstStyle/>
          <a:p>
            <a:pPr marL="0" indent="0">
              <a:buNone/>
            </a:pPr>
            <a:r>
              <a:rPr lang="en-US" dirty="0" smtClean="0"/>
              <a:t>4. </a:t>
            </a:r>
            <a:r>
              <a:rPr lang="en-US" dirty="0"/>
              <a:t>The student will be able to list the situations in which an offense is committed through the release of recordings made with body worn cameras.</a:t>
            </a:r>
          </a:p>
          <a:p>
            <a:r>
              <a:rPr lang="en-US" dirty="0" smtClean="0"/>
              <a:t>Occupations Code Subchapter N (Body Worn Camera Program) </a:t>
            </a:r>
          </a:p>
          <a:p>
            <a:pPr lvl="1"/>
            <a:r>
              <a:rPr lang="en-US" dirty="0" smtClean="0"/>
              <a:t>1701.659 Offense – (a) A peace officer or other employee of a law enforcement agency commits an offense if the officer or employee releases a recording created with a BWC without permission of the applicable law enforcement agency, a </a:t>
            </a:r>
            <a:r>
              <a:rPr lang="en-US" u="sng" dirty="0" smtClean="0"/>
              <a:t>Class A Misdemeanor.</a:t>
            </a:r>
          </a:p>
          <a:p>
            <a:pPr lvl="1"/>
            <a:r>
              <a:rPr lang="en-US" dirty="0" smtClean="0"/>
              <a:t>1701.661 Release of Information Recorded by Body Worn Camera – (f) A law enforcement agency may not release any portion of a recording made in a private space, or of a recording involving the investigation of conduct that constitutes a misdemeanor punishable by fine only and does not result in arrest without the written authorization from the person who is the subject of that portion of the recording or, if the person is deceased, from the person’s authorized representative.</a:t>
            </a:r>
          </a:p>
        </p:txBody>
      </p:sp>
    </p:spTree>
    <p:extLst>
      <p:ext uri="{BB962C8B-B14F-4D97-AF65-F5344CB8AC3E}">
        <p14:creationId xmlns:p14="http://schemas.microsoft.com/office/powerpoint/2010/main" val="30217751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Occupations code</a:t>
            </a:r>
            <a:endParaRPr lang="en-US" dirty="0"/>
          </a:p>
        </p:txBody>
      </p:sp>
      <p:sp>
        <p:nvSpPr>
          <p:cNvPr id="3" name="Content Placeholder 2"/>
          <p:cNvSpPr>
            <a:spLocks noGrp="1"/>
          </p:cNvSpPr>
          <p:nvPr>
            <p:ph sz="quarter" idx="13"/>
          </p:nvPr>
        </p:nvSpPr>
        <p:spPr/>
        <p:txBody>
          <a:bodyPr/>
          <a:lstStyle/>
          <a:p>
            <a:r>
              <a:rPr lang="en-US" dirty="0" smtClean="0"/>
              <a:t>1701.660 – Recording as Evidence – (a) a recording created with a body worn camera and documenting an incident that involves the use of deadly force by a peace officer or that is otherwise related to an administrative or criminal investigation of an officer may not be deleted, destroyed, or released to the public until all criminal matters have been finally adjudicated and all related administrative investigations have concluded, unless the law enforcement agency determines that the release further a law enforcement purpose.</a:t>
            </a:r>
            <a:endParaRPr lang="en-US" dirty="0"/>
          </a:p>
        </p:txBody>
      </p:sp>
    </p:spTree>
    <p:extLst>
      <p:ext uri="{BB962C8B-B14F-4D97-AF65-F5344CB8AC3E}">
        <p14:creationId xmlns:p14="http://schemas.microsoft.com/office/powerpoint/2010/main" val="244010839"/>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2565</TotalTime>
  <Words>947</Words>
  <Application>Microsoft Office PowerPoint</Application>
  <PresentationFormat>On-screen Show (4:3)</PresentationFormat>
  <Paragraphs>49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Horizon</vt:lpstr>
      <vt:lpstr>Body Worn Cameras</vt:lpstr>
      <vt:lpstr>Course goal</vt:lpstr>
      <vt:lpstr>Course objectives</vt:lpstr>
      <vt:lpstr>definitions</vt:lpstr>
      <vt:lpstr>Body worn Camera</vt:lpstr>
      <vt:lpstr>Body worn camera</vt:lpstr>
      <vt:lpstr>Body worn camera</vt:lpstr>
      <vt:lpstr>Occupations code</vt:lpstr>
      <vt:lpstr>Occupations code</vt:lpstr>
      <vt:lpstr>Things to remember</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Body Worn Cameras</dc:title>
  <dc:creator>Administrator</dc:creator>
  <cp:lastModifiedBy>Kayci La Duke</cp:lastModifiedBy>
  <cp:revision>11</cp:revision>
  <dcterms:created xsi:type="dcterms:W3CDTF">2017-01-02T19:05:53Z</dcterms:created>
  <dcterms:modified xsi:type="dcterms:W3CDTF">2017-01-18T20:47:31Z</dcterms:modified>
</cp:coreProperties>
</file>