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22"/>
  </p:notesMasterIdLst>
  <p:sldIdLst>
    <p:sldId id="256" r:id="rId2"/>
    <p:sldId id="297" r:id="rId3"/>
    <p:sldId id="332" r:id="rId4"/>
    <p:sldId id="360" r:id="rId5"/>
    <p:sldId id="333" r:id="rId6"/>
    <p:sldId id="323" r:id="rId7"/>
    <p:sldId id="301" r:id="rId8"/>
    <p:sldId id="328" r:id="rId9"/>
    <p:sldId id="329" r:id="rId10"/>
    <p:sldId id="354" r:id="rId11"/>
    <p:sldId id="355" r:id="rId12"/>
    <p:sldId id="356" r:id="rId13"/>
    <p:sldId id="303" r:id="rId14"/>
    <p:sldId id="338" r:id="rId15"/>
    <p:sldId id="353" r:id="rId16"/>
    <p:sldId id="358" r:id="rId17"/>
    <p:sldId id="351" r:id="rId18"/>
    <p:sldId id="357" r:id="rId19"/>
    <p:sldId id="359" r:id="rId20"/>
    <p:sldId id="313" r:id="rId21"/>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3306" autoAdjust="0"/>
  </p:normalViewPr>
  <p:slideViewPr>
    <p:cSldViewPr snapToGrid="0">
      <p:cViewPr varScale="1">
        <p:scale>
          <a:sx n="119" d="100"/>
          <a:sy n="119" d="100"/>
        </p:scale>
        <p:origin x="9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C2C8CA7C-C839-4AEF-B89A-017056C660EA}" type="datetimeFigureOut">
              <a:rPr lang="en-US" smtClean="0"/>
              <a:t>6/8/2022</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91F0FE6-2FC4-4A1B-833E-18A1F86151A5}" type="slidenum">
              <a:rPr lang="en-US" smtClean="0"/>
              <a:t>‹#›</a:t>
            </a:fld>
            <a:endParaRPr lang="en-US"/>
          </a:p>
        </p:txBody>
      </p:sp>
    </p:spTree>
    <p:extLst>
      <p:ext uri="{BB962C8B-B14F-4D97-AF65-F5344CB8AC3E}">
        <p14:creationId xmlns:p14="http://schemas.microsoft.com/office/powerpoint/2010/main" val="1031491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26EFFD-68DB-47D7-964B-0B8FDF276A01}"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110D5-B4CE-4A5F-9BB0-C0EEF28ED34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4442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6EFFD-68DB-47D7-964B-0B8FDF276A01}"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110D5-B4CE-4A5F-9BB0-C0EEF28ED345}" type="slidenum">
              <a:rPr lang="en-US" smtClean="0"/>
              <a:t>‹#›</a:t>
            </a:fld>
            <a:endParaRPr lang="en-US"/>
          </a:p>
        </p:txBody>
      </p:sp>
    </p:spTree>
    <p:extLst>
      <p:ext uri="{BB962C8B-B14F-4D97-AF65-F5344CB8AC3E}">
        <p14:creationId xmlns:p14="http://schemas.microsoft.com/office/powerpoint/2010/main" val="627450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6EFFD-68DB-47D7-964B-0B8FDF276A01}"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110D5-B4CE-4A5F-9BB0-C0EEF28ED345}" type="slidenum">
              <a:rPr lang="en-US" smtClean="0"/>
              <a:t>‹#›</a:t>
            </a:fld>
            <a:endParaRPr lang="en-US"/>
          </a:p>
        </p:txBody>
      </p:sp>
    </p:spTree>
    <p:extLst>
      <p:ext uri="{BB962C8B-B14F-4D97-AF65-F5344CB8AC3E}">
        <p14:creationId xmlns:p14="http://schemas.microsoft.com/office/powerpoint/2010/main" val="2040164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26EFFD-68DB-47D7-964B-0B8FDF276A01}"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110D5-B4CE-4A5F-9BB0-C0EEF28ED345}" type="slidenum">
              <a:rPr lang="en-US" smtClean="0"/>
              <a:t>‹#›</a:t>
            </a:fld>
            <a:endParaRPr lang="en-US"/>
          </a:p>
        </p:txBody>
      </p:sp>
    </p:spTree>
    <p:extLst>
      <p:ext uri="{BB962C8B-B14F-4D97-AF65-F5344CB8AC3E}">
        <p14:creationId xmlns:p14="http://schemas.microsoft.com/office/powerpoint/2010/main" val="293452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26EFFD-68DB-47D7-964B-0B8FDF276A01}"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110D5-B4CE-4A5F-9BB0-C0EEF28ED34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943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26EFFD-68DB-47D7-964B-0B8FDF276A01}"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D110D5-B4CE-4A5F-9BB0-C0EEF28ED345}" type="slidenum">
              <a:rPr lang="en-US" smtClean="0"/>
              <a:t>‹#›</a:t>
            </a:fld>
            <a:endParaRPr lang="en-US"/>
          </a:p>
        </p:txBody>
      </p:sp>
    </p:spTree>
    <p:extLst>
      <p:ext uri="{BB962C8B-B14F-4D97-AF65-F5344CB8AC3E}">
        <p14:creationId xmlns:p14="http://schemas.microsoft.com/office/powerpoint/2010/main" val="1352920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26EFFD-68DB-47D7-964B-0B8FDF276A01}" type="datetimeFigureOut">
              <a:rPr lang="en-US" smtClean="0"/>
              <a:t>6/8/2022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D110D5-B4CE-4A5F-9BB0-C0EEF28ED345}" type="slidenum">
              <a:rPr lang="en-US" smtClean="0"/>
              <a:t>‹#›</a:t>
            </a:fld>
            <a:endParaRPr lang="en-US"/>
          </a:p>
        </p:txBody>
      </p:sp>
    </p:spTree>
    <p:extLst>
      <p:ext uri="{BB962C8B-B14F-4D97-AF65-F5344CB8AC3E}">
        <p14:creationId xmlns:p14="http://schemas.microsoft.com/office/powerpoint/2010/main" val="211020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26EFFD-68DB-47D7-964B-0B8FDF276A01}" type="datetimeFigureOut">
              <a:rPr lang="en-US" smtClean="0"/>
              <a:t>6/8/2022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D110D5-B4CE-4A5F-9BB0-C0EEF28ED345}" type="slidenum">
              <a:rPr lang="en-US" smtClean="0"/>
              <a:t>‹#›</a:t>
            </a:fld>
            <a:endParaRPr lang="en-US"/>
          </a:p>
        </p:txBody>
      </p:sp>
    </p:spTree>
    <p:extLst>
      <p:ext uri="{BB962C8B-B14F-4D97-AF65-F5344CB8AC3E}">
        <p14:creationId xmlns:p14="http://schemas.microsoft.com/office/powerpoint/2010/main" val="3716140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626EFFD-68DB-47D7-964B-0B8FDF276A01}" type="datetimeFigureOut">
              <a:rPr lang="en-US" smtClean="0"/>
              <a:t>6/8/2022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0D110D5-B4CE-4A5F-9BB0-C0EEF28ED345}" type="slidenum">
              <a:rPr lang="en-US" smtClean="0"/>
              <a:t>‹#›</a:t>
            </a:fld>
            <a:endParaRPr lang="en-US"/>
          </a:p>
        </p:txBody>
      </p:sp>
    </p:spTree>
    <p:extLst>
      <p:ext uri="{BB962C8B-B14F-4D97-AF65-F5344CB8AC3E}">
        <p14:creationId xmlns:p14="http://schemas.microsoft.com/office/powerpoint/2010/main" val="2810490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626EFFD-68DB-47D7-964B-0B8FDF276A01}" type="datetimeFigureOut">
              <a:rPr lang="en-US" smtClean="0"/>
              <a:t>6/8/2022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0D110D5-B4CE-4A5F-9BB0-C0EEF28ED345}" type="slidenum">
              <a:rPr lang="en-US" smtClean="0"/>
              <a:t>‹#›</a:t>
            </a:fld>
            <a:endParaRPr lang="en-US"/>
          </a:p>
        </p:txBody>
      </p:sp>
    </p:spTree>
    <p:extLst>
      <p:ext uri="{BB962C8B-B14F-4D97-AF65-F5344CB8AC3E}">
        <p14:creationId xmlns:p14="http://schemas.microsoft.com/office/powerpoint/2010/main" val="4003214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26EFFD-68DB-47D7-964B-0B8FDF276A01}"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D110D5-B4CE-4A5F-9BB0-C0EEF28ED345}" type="slidenum">
              <a:rPr lang="en-US" smtClean="0"/>
              <a:t>‹#›</a:t>
            </a:fld>
            <a:endParaRPr lang="en-US"/>
          </a:p>
        </p:txBody>
      </p:sp>
    </p:spTree>
    <p:extLst>
      <p:ext uri="{BB962C8B-B14F-4D97-AF65-F5344CB8AC3E}">
        <p14:creationId xmlns:p14="http://schemas.microsoft.com/office/powerpoint/2010/main" val="1108746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626EFFD-68DB-47D7-964B-0B8FDF276A01}" type="datetimeFigureOut">
              <a:rPr lang="en-US" smtClean="0"/>
              <a:t>6/8/2022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0D110D5-B4CE-4A5F-9BB0-C0EEF28ED34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6501445"/>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LPR Cameras That Give Law Enforcement True City-Wide Coverage">
            <a:extLst>
              <a:ext uri="{FF2B5EF4-FFF2-40B4-BE49-F238E27FC236}">
                <a16:creationId xmlns:a16="http://schemas.microsoft.com/office/drawing/2014/main" id="{3C4CC7BF-7A80-4C08-85AA-E5BBF12E88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133" y="232012"/>
            <a:ext cx="11692659" cy="590948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3EDF0D81-C56B-4449-B598-3148FB21C391}"/>
              </a:ext>
            </a:extLst>
          </p:cNvPr>
          <p:cNvPicPr>
            <a:picLocks noChangeAspect="1"/>
          </p:cNvPicPr>
          <p:nvPr/>
        </p:nvPicPr>
        <p:blipFill>
          <a:blip r:embed="rId3"/>
          <a:stretch>
            <a:fillRect/>
          </a:stretch>
        </p:blipFill>
        <p:spPr>
          <a:xfrm>
            <a:off x="8632696" y="825691"/>
            <a:ext cx="2281612" cy="2326942"/>
          </a:xfrm>
          <a:prstGeom prst="rect">
            <a:avLst/>
          </a:prstGeom>
        </p:spPr>
      </p:pic>
      <p:sp>
        <p:nvSpPr>
          <p:cNvPr id="6" name="TextBox 5">
            <a:extLst>
              <a:ext uri="{FF2B5EF4-FFF2-40B4-BE49-F238E27FC236}">
                <a16:creationId xmlns:a16="http://schemas.microsoft.com/office/drawing/2014/main" id="{DE16F633-0621-4DDA-A73E-229539B8AA4D}"/>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8" name="Picture 7">
            <a:extLst>
              <a:ext uri="{FF2B5EF4-FFF2-40B4-BE49-F238E27FC236}">
                <a16:creationId xmlns:a16="http://schemas.microsoft.com/office/drawing/2014/main" id="{146ED4AB-5A6F-4E8C-9138-C4F61590E1C5}"/>
              </a:ext>
            </a:extLst>
          </p:cNvPr>
          <p:cNvPicPr>
            <a:picLocks noChangeAspect="1"/>
          </p:cNvPicPr>
          <p:nvPr/>
        </p:nvPicPr>
        <p:blipFill>
          <a:blip r:embed="rId3"/>
          <a:stretch>
            <a:fillRect/>
          </a:stretch>
        </p:blipFill>
        <p:spPr>
          <a:xfrm>
            <a:off x="999924" y="6431833"/>
            <a:ext cx="400451" cy="408407"/>
          </a:xfrm>
          <a:prstGeom prst="rect">
            <a:avLst/>
          </a:prstGeom>
        </p:spPr>
      </p:pic>
    </p:spTree>
    <p:extLst>
      <p:ext uri="{BB962C8B-B14F-4D97-AF65-F5344CB8AC3E}">
        <p14:creationId xmlns:p14="http://schemas.microsoft.com/office/powerpoint/2010/main" val="2668665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7B0E9-7E55-42DD-AD1B-8FDEFE1C3E44}"/>
              </a:ext>
            </a:extLst>
          </p:cNvPr>
          <p:cNvSpPr>
            <a:spLocks noGrp="1"/>
          </p:cNvSpPr>
          <p:nvPr>
            <p:ph type="title"/>
          </p:nvPr>
        </p:nvSpPr>
        <p:spPr/>
        <p:txBody>
          <a:bodyPr/>
          <a:lstStyle/>
          <a:p>
            <a:r>
              <a:rPr lang="en-US" dirty="0"/>
              <a:t>Department Policies</a:t>
            </a:r>
            <a:br>
              <a:rPr lang="en-US" dirty="0"/>
            </a:br>
            <a:r>
              <a:rPr lang="en-US" sz="2000" dirty="0"/>
              <a:t>Department Standards</a:t>
            </a:r>
            <a:endParaRPr lang="en-US" dirty="0"/>
          </a:p>
        </p:txBody>
      </p:sp>
      <p:sp>
        <p:nvSpPr>
          <p:cNvPr id="3" name="Content Placeholder 2">
            <a:extLst>
              <a:ext uri="{FF2B5EF4-FFF2-40B4-BE49-F238E27FC236}">
                <a16:creationId xmlns:a16="http://schemas.microsoft.com/office/drawing/2014/main" id="{5266307D-FF7C-48C5-B61A-E736F6F92F79}"/>
              </a:ext>
            </a:extLst>
          </p:cNvPr>
          <p:cNvSpPr>
            <a:spLocks noGrp="1"/>
          </p:cNvSpPr>
          <p:nvPr>
            <p:ph idx="1"/>
          </p:nvPr>
        </p:nvSpPr>
        <p:spPr/>
        <p:txBody>
          <a:bodyPr>
            <a:normAutofit/>
          </a:bodyPr>
          <a:lstStyle/>
          <a:p>
            <a:r>
              <a:rPr lang="en-US" b="1" cap="all" dirty="0">
                <a:solidFill>
                  <a:srgbClr val="000000"/>
                </a:solidFill>
                <a:effectLst/>
              </a:rPr>
              <a:t>346.4.4  OFF-DUTY USE</a:t>
            </a:r>
          </a:p>
          <a:p>
            <a:r>
              <a:rPr lang="en-US" dirty="0">
                <a:solidFill>
                  <a:srgbClr val="000000"/>
                </a:solidFill>
                <a:effectLst/>
              </a:rPr>
              <a:t> </a:t>
            </a:r>
          </a:p>
          <a:p>
            <a:r>
              <a:rPr lang="en-US" dirty="0">
                <a:solidFill>
                  <a:srgbClr val="000000"/>
                </a:solidFill>
                <a:effectLst/>
              </a:rPr>
              <a:t>Members shall only use technology resources provided by the department while on-duty or in conjunction with specific on-call assignments unless authorized by a supervisor to do otherwise. This includes the use of telephones, cell phones, texting, email or any other "off the clock" work-related activities. This also applies to personally owned devices that are used to access department resources.</a:t>
            </a:r>
          </a:p>
          <a:p>
            <a:endParaRPr lang="en-US" dirty="0"/>
          </a:p>
        </p:txBody>
      </p:sp>
    </p:spTree>
    <p:extLst>
      <p:ext uri="{BB962C8B-B14F-4D97-AF65-F5344CB8AC3E}">
        <p14:creationId xmlns:p14="http://schemas.microsoft.com/office/powerpoint/2010/main" val="3319958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7B0E9-7E55-42DD-AD1B-8FDEFE1C3E44}"/>
              </a:ext>
            </a:extLst>
          </p:cNvPr>
          <p:cNvSpPr>
            <a:spLocks noGrp="1"/>
          </p:cNvSpPr>
          <p:nvPr>
            <p:ph type="title"/>
          </p:nvPr>
        </p:nvSpPr>
        <p:spPr/>
        <p:txBody>
          <a:bodyPr/>
          <a:lstStyle/>
          <a:p>
            <a:r>
              <a:rPr lang="en-US" dirty="0"/>
              <a:t>Department Policies</a:t>
            </a:r>
            <a:br>
              <a:rPr lang="en-US" dirty="0"/>
            </a:br>
            <a:r>
              <a:rPr lang="en-US" sz="2000" dirty="0"/>
              <a:t>Department Standards</a:t>
            </a:r>
            <a:endParaRPr lang="en-US" dirty="0"/>
          </a:p>
        </p:txBody>
      </p:sp>
      <p:sp>
        <p:nvSpPr>
          <p:cNvPr id="3" name="Content Placeholder 2">
            <a:extLst>
              <a:ext uri="{FF2B5EF4-FFF2-40B4-BE49-F238E27FC236}">
                <a16:creationId xmlns:a16="http://schemas.microsoft.com/office/drawing/2014/main" id="{5266307D-FF7C-48C5-B61A-E736F6F92F79}"/>
              </a:ext>
            </a:extLst>
          </p:cNvPr>
          <p:cNvSpPr>
            <a:spLocks noGrp="1"/>
          </p:cNvSpPr>
          <p:nvPr>
            <p:ph idx="1"/>
          </p:nvPr>
        </p:nvSpPr>
        <p:spPr/>
        <p:txBody>
          <a:bodyPr>
            <a:normAutofit/>
          </a:bodyPr>
          <a:lstStyle/>
          <a:p>
            <a:r>
              <a:rPr lang="en-US" b="1" cap="all" dirty="0">
                <a:solidFill>
                  <a:srgbClr val="000000"/>
                </a:solidFill>
                <a:effectLst/>
              </a:rPr>
              <a:t>346.8  PASSWORDS MANAGEMENT</a:t>
            </a:r>
            <a:endParaRPr lang="en-US" cap="all" dirty="0">
              <a:solidFill>
                <a:srgbClr val="000000"/>
              </a:solidFill>
              <a:effectLst/>
            </a:endParaRPr>
          </a:p>
          <a:p>
            <a:endParaRPr lang="en-US" dirty="0">
              <a:solidFill>
                <a:srgbClr val="000000"/>
              </a:solidFill>
              <a:effectLst/>
            </a:endParaRPr>
          </a:p>
          <a:p>
            <a:r>
              <a:rPr lang="en-US" dirty="0">
                <a:solidFill>
                  <a:srgbClr val="000000"/>
                </a:solidFill>
                <a:effectLst/>
              </a:rPr>
              <a:t>Passwords must be strong and well guarded. New accounts will be set up in accordance with this policy and any applicable department requirements. Users are responsible for choosing passwords that are highly secure. Users shall </a:t>
            </a:r>
            <a:r>
              <a:rPr lang="en-US" b="1" dirty="0">
                <a:solidFill>
                  <a:srgbClr val="000000"/>
                </a:solidFill>
                <a:effectLst/>
              </a:rPr>
              <a:t>never</a:t>
            </a:r>
            <a:r>
              <a:rPr lang="en-US" dirty="0">
                <a:solidFill>
                  <a:srgbClr val="000000"/>
                </a:solidFill>
                <a:effectLst/>
              </a:rPr>
              <a:t> divulge their passwords to others.</a:t>
            </a:r>
          </a:p>
          <a:p>
            <a:endParaRPr lang="en-US" dirty="0"/>
          </a:p>
        </p:txBody>
      </p:sp>
    </p:spTree>
    <p:extLst>
      <p:ext uri="{BB962C8B-B14F-4D97-AF65-F5344CB8AC3E}">
        <p14:creationId xmlns:p14="http://schemas.microsoft.com/office/powerpoint/2010/main" val="538326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7B0E9-7E55-42DD-AD1B-8FDEFE1C3E44}"/>
              </a:ext>
            </a:extLst>
          </p:cNvPr>
          <p:cNvSpPr>
            <a:spLocks noGrp="1"/>
          </p:cNvSpPr>
          <p:nvPr>
            <p:ph type="title"/>
          </p:nvPr>
        </p:nvSpPr>
        <p:spPr/>
        <p:txBody>
          <a:bodyPr/>
          <a:lstStyle/>
          <a:p>
            <a:r>
              <a:rPr lang="en-US" dirty="0"/>
              <a:t>Department Policies</a:t>
            </a:r>
            <a:br>
              <a:rPr lang="en-US" dirty="0"/>
            </a:br>
            <a:r>
              <a:rPr lang="en-US" sz="2000" dirty="0"/>
              <a:t>Department Standards</a:t>
            </a:r>
            <a:endParaRPr lang="en-US" dirty="0"/>
          </a:p>
        </p:txBody>
      </p:sp>
      <p:sp>
        <p:nvSpPr>
          <p:cNvPr id="3" name="Content Placeholder 2">
            <a:extLst>
              <a:ext uri="{FF2B5EF4-FFF2-40B4-BE49-F238E27FC236}">
                <a16:creationId xmlns:a16="http://schemas.microsoft.com/office/drawing/2014/main" id="{5266307D-FF7C-48C5-B61A-E736F6F92F79}"/>
              </a:ext>
            </a:extLst>
          </p:cNvPr>
          <p:cNvSpPr>
            <a:spLocks noGrp="1"/>
          </p:cNvSpPr>
          <p:nvPr>
            <p:ph idx="1"/>
          </p:nvPr>
        </p:nvSpPr>
        <p:spPr/>
        <p:txBody>
          <a:bodyPr>
            <a:normAutofit/>
          </a:bodyPr>
          <a:lstStyle/>
          <a:p>
            <a:r>
              <a:rPr lang="en-US" b="1" cap="all" dirty="0">
                <a:solidFill>
                  <a:srgbClr val="000000"/>
                </a:solidFill>
                <a:effectLst/>
              </a:rPr>
              <a:t>346.5  PROTECTION OF AGENCY SYSTEMS AND FILES</a:t>
            </a:r>
            <a:endParaRPr lang="en-US" cap="all" dirty="0">
              <a:solidFill>
                <a:srgbClr val="000000"/>
              </a:solidFill>
              <a:effectLst/>
            </a:endParaRPr>
          </a:p>
          <a:p>
            <a:r>
              <a:rPr lang="en-US" dirty="0">
                <a:solidFill>
                  <a:srgbClr val="000000"/>
                </a:solidFill>
                <a:effectLst/>
              </a:rPr>
              <a:t> </a:t>
            </a:r>
          </a:p>
          <a:p>
            <a:r>
              <a:rPr lang="en-US" dirty="0">
                <a:solidFill>
                  <a:srgbClr val="000000"/>
                </a:solidFill>
                <a:effectLst/>
              </a:rPr>
              <a:t>Members shall ensure department computers and access terminals are not viewable by persons who are not authorized users. Computers and terminals should be secured, users logged off and password protections enabled whenever the user is not present. Access passwords, logon information, and other individual security data, protocols, and procedures are confidential information and are not to be shared. </a:t>
            </a:r>
          </a:p>
          <a:p>
            <a:r>
              <a:rPr lang="en-US" dirty="0">
                <a:solidFill>
                  <a:srgbClr val="000000"/>
                </a:solidFill>
                <a:effectLst/>
              </a:rPr>
              <a:t>It is prohibited for a member to allow an unauthorized user to access the computer system at any time or for any reason. Members shall promptly report any unauthorized access to the computer system or suspected intrusion from outside sources (including the internet) to a supervisor.</a:t>
            </a:r>
          </a:p>
          <a:p>
            <a:endParaRPr lang="en-US" dirty="0"/>
          </a:p>
        </p:txBody>
      </p:sp>
    </p:spTree>
    <p:extLst>
      <p:ext uri="{BB962C8B-B14F-4D97-AF65-F5344CB8AC3E}">
        <p14:creationId xmlns:p14="http://schemas.microsoft.com/office/powerpoint/2010/main" val="921805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ALPR Use Case</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3" name="TextBox 2">
            <a:extLst>
              <a:ext uri="{FF2B5EF4-FFF2-40B4-BE49-F238E27FC236}">
                <a16:creationId xmlns:a16="http://schemas.microsoft.com/office/drawing/2014/main" id="{F2105B1D-6B19-4511-842D-6DD92FC6A1FA}"/>
              </a:ext>
            </a:extLst>
          </p:cNvPr>
          <p:cNvSpPr txBox="1"/>
          <p:nvPr/>
        </p:nvSpPr>
        <p:spPr>
          <a:xfrm>
            <a:off x="1400375" y="1825543"/>
            <a:ext cx="9955530" cy="6063198"/>
          </a:xfrm>
          <a:prstGeom prst="rect">
            <a:avLst/>
          </a:prstGeom>
          <a:noFill/>
        </p:spPr>
        <p:txBody>
          <a:bodyPr wrap="square" rtlCol="0">
            <a:spAutoFit/>
          </a:bodyPr>
          <a:lstStyle/>
          <a:p>
            <a:pPr marL="342900" indent="-342900" defTabSz="914400">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Quickly Locate Wanted Vehicles</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Stolen Vehicles</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Felony Vehicles</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Silver Alert</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Amber Alerts</a:t>
            </a:r>
          </a:p>
          <a:p>
            <a:pPr lvl="1" defTabSz="914400">
              <a:buClr>
                <a:schemeClr val="accent1"/>
              </a:buClr>
              <a:buSzPct val="100000"/>
            </a:pPr>
            <a:endParaRPr lang="en-US" sz="200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Common Plate Analysis</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Ability to Generate Leads</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Solve Crimes Faster</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Arrest Suspects Faster</a:t>
            </a:r>
          </a:p>
          <a:p>
            <a:pPr lvl="1"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r>
              <a:rPr lang="en-US" sz="2000" dirty="0">
                <a:solidFill>
                  <a:schemeClr val="tx1">
                    <a:lumMod val="75000"/>
                    <a:lumOff val="25000"/>
                  </a:schemeClr>
                </a:solidFill>
              </a:rPr>
              <a:t>	</a:t>
            </a:r>
          </a:p>
          <a:p>
            <a:pPr defTabSz="914400">
              <a:buClr>
                <a:schemeClr val="accent1"/>
              </a:buClr>
              <a:buSzPct val="100000"/>
            </a:pPr>
            <a:endParaRPr lang="en-US" sz="2000"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br>
              <a:rPr lang="en-US" sz="2000" dirty="0">
                <a:solidFill>
                  <a:schemeClr val="tx1">
                    <a:lumMod val="75000"/>
                    <a:lumOff val="25000"/>
                  </a:schemeClr>
                </a:solidFill>
              </a:rPr>
            </a:br>
            <a:endParaRPr lang="en-US" sz="2000" dirty="0">
              <a:solidFill>
                <a:schemeClr val="tx1">
                  <a:lumMod val="75000"/>
                  <a:lumOff val="25000"/>
                </a:schemeClr>
              </a:solidFill>
            </a:endParaRPr>
          </a:p>
          <a:p>
            <a:pPr marL="91440" indent="-91440" defTabSz="914400">
              <a:lnSpc>
                <a:spcPct val="90000"/>
              </a:lnSpc>
              <a:spcBef>
                <a:spcPts val="1200"/>
              </a:spcBef>
              <a:spcAft>
                <a:spcPts val="200"/>
              </a:spcAft>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p:txBody>
      </p:sp>
    </p:spTree>
    <p:extLst>
      <p:ext uri="{BB962C8B-B14F-4D97-AF65-F5344CB8AC3E}">
        <p14:creationId xmlns:p14="http://schemas.microsoft.com/office/powerpoint/2010/main" val="2965525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Not Uses Cases</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3" name="TextBox 2">
            <a:extLst>
              <a:ext uri="{FF2B5EF4-FFF2-40B4-BE49-F238E27FC236}">
                <a16:creationId xmlns:a16="http://schemas.microsoft.com/office/drawing/2014/main" id="{F2105B1D-6B19-4511-842D-6DD92FC6A1FA}"/>
              </a:ext>
            </a:extLst>
          </p:cNvPr>
          <p:cNvSpPr txBox="1"/>
          <p:nvPr/>
        </p:nvSpPr>
        <p:spPr>
          <a:xfrm>
            <a:off x="999924" y="1825543"/>
            <a:ext cx="10058399" cy="5878532"/>
          </a:xfrm>
          <a:prstGeom prst="rect">
            <a:avLst/>
          </a:prstGeom>
          <a:noFill/>
        </p:spPr>
        <p:txBody>
          <a:bodyPr wrap="square" rtlCol="0">
            <a:spAutoFit/>
          </a:bodyPr>
          <a:lstStyle/>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Not Used to for Traffic Enforcement</a:t>
            </a:r>
          </a:p>
          <a:p>
            <a:pPr marL="342900" indent="-342900" defTabSz="914400">
              <a:buClr>
                <a:schemeClr val="accent1"/>
              </a:buClr>
              <a:buSzPct val="100000"/>
              <a:buFont typeface="Arial" panose="020B0604020202020204" pitchFamily="34" charset="0"/>
              <a:buChar char="•"/>
            </a:pPr>
            <a:endParaRPr lang="en-US" sz="800" b="1"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Not Used for Immigration Enforcement</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Data Not Shared with Federal Agencies (SB54)</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Department Policy Prohibits Data Sharing with Federal Agencies</a:t>
            </a:r>
          </a:p>
          <a:p>
            <a:pPr marL="800100" lvl="1" indent="-342900" defTabSz="914400">
              <a:buClr>
                <a:schemeClr val="accent1"/>
              </a:buClr>
              <a:buSzPct val="100000"/>
              <a:buFont typeface="Arial" panose="020B0604020202020204" pitchFamily="34" charset="0"/>
              <a:buChar char="•"/>
            </a:pPr>
            <a:endParaRPr lang="en-US" sz="100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Not Used for Live Surveillance</a:t>
            </a:r>
          </a:p>
          <a:p>
            <a:pPr marL="1257300" lvl="2"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Collects Still Images Only</a:t>
            </a:r>
          </a:p>
          <a:p>
            <a:pPr marL="1714500" lvl="3"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Date/Time &amp; Location</a:t>
            </a:r>
          </a:p>
          <a:p>
            <a:pPr marL="1714500" lvl="3"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Make, Color and Unique Features of Vehicle</a:t>
            </a:r>
          </a:p>
          <a:p>
            <a:pPr marL="1714500" lvl="3"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Alphanumeric License Plate</a:t>
            </a:r>
          </a:p>
          <a:p>
            <a:pPr marL="1714500" lvl="3" indent="-342900" defTabSz="914400">
              <a:buClr>
                <a:schemeClr val="accent1"/>
              </a:buClr>
              <a:buSzPct val="100000"/>
              <a:buFont typeface="Arial" panose="020B0604020202020204" pitchFamily="34" charset="0"/>
              <a:buChar char="•"/>
            </a:pPr>
            <a:endParaRPr lang="en-US" sz="1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br>
              <a:rPr lang="en-US" sz="2000" dirty="0">
                <a:solidFill>
                  <a:schemeClr val="tx1">
                    <a:lumMod val="75000"/>
                    <a:lumOff val="25000"/>
                  </a:schemeClr>
                </a:solidFill>
              </a:rPr>
            </a:br>
            <a:endParaRPr lang="en-US" sz="2000" dirty="0">
              <a:solidFill>
                <a:schemeClr val="tx1">
                  <a:lumMod val="75000"/>
                  <a:lumOff val="25000"/>
                </a:schemeClr>
              </a:solidFill>
            </a:endParaRPr>
          </a:p>
          <a:p>
            <a:pPr marL="91440" indent="-91440" defTabSz="914400">
              <a:lnSpc>
                <a:spcPct val="90000"/>
              </a:lnSpc>
              <a:spcBef>
                <a:spcPts val="1200"/>
              </a:spcBef>
              <a:spcAft>
                <a:spcPts val="200"/>
              </a:spcAft>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p:txBody>
      </p:sp>
    </p:spTree>
    <p:extLst>
      <p:ext uri="{BB962C8B-B14F-4D97-AF65-F5344CB8AC3E}">
        <p14:creationId xmlns:p14="http://schemas.microsoft.com/office/powerpoint/2010/main" val="218097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Patrol Response</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6" name="TextBox 5">
            <a:extLst>
              <a:ext uri="{FF2B5EF4-FFF2-40B4-BE49-F238E27FC236}">
                <a16:creationId xmlns:a16="http://schemas.microsoft.com/office/drawing/2014/main" id="{A89CB19D-C67E-42DF-BC21-46659E72C475}"/>
              </a:ext>
            </a:extLst>
          </p:cNvPr>
          <p:cNvSpPr txBox="1"/>
          <p:nvPr/>
        </p:nvSpPr>
        <p:spPr>
          <a:xfrm>
            <a:off x="1179194" y="1781453"/>
            <a:ext cx="9894571" cy="3108543"/>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en-US" sz="2000" b="1" dirty="0"/>
              <a:t>Flock Deployment </a:t>
            </a:r>
          </a:p>
          <a:p>
            <a:pPr marL="742950" lvl="1" indent="-285750">
              <a:buClr>
                <a:schemeClr val="accent1"/>
              </a:buClr>
              <a:buFont typeface="Arial" panose="020B0604020202020204" pitchFamily="34" charset="0"/>
              <a:buChar char="•"/>
            </a:pPr>
            <a:r>
              <a:rPr lang="en-US" sz="2000" dirty="0"/>
              <a:t>Intended to Reduce Crime </a:t>
            </a:r>
          </a:p>
          <a:p>
            <a:pPr marL="1200150" lvl="2" indent="-285750">
              <a:buClr>
                <a:schemeClr val="accent1"/>
              </a:buClr>
              <a:buFont typeface="Arial" panose="020B0604020202020204" pitchFamily="34" charset="0"/>
              <a:buChar char="•"/>
            </a:pPr>
            <a:r>
              <a:rPr lang="en-US" sz="2000" dirty="0"/>
              <a:t>Investigative Leads</a:t>
            </a:r>
          </a:p>
          <a:p>
            <a:pPr marL="1200150" lvl="2" indent="-285750">
              <a:buClr>
                <a:schemeClr val="accent1"/>
              </a:buClr>
              <a:buFont typeface="Arial" panose="020B0604020202020204" pitchFamily="34" charset="0"/>
              <a:buChar char="•"/>
            </a:pPr>
            <a:r>
              <a:rPr lang="en-US" sz="2000" dirty="0"/>
              <a:t>Focus on wanted vehicles</a:t>
            </a:r>
          </a:p>
          <a:p>
            <a:pPr marL="742950" lvl="1" indent="-285750">
              <a:buClr>
                <a:schemeClr val="accent1"/>
              </a:buClr>
              <a:buFont typeface="Arial" panose="020B0604020202020204" pitchFamily="34" charset="0"/>
              <a:buChar char="•"/>
            </a:pPr>
            <a:endParaRPr lang="en-US" sz="2000" dirty="0"/>
          </a:p>
          <a:p>
            <a:pPr marL="285750" indent="-285750">
              <a:buClr>
                <a:schemeClr val="accent1"/>
              </a:buClr>
              <a:buFont typeface="Arial" panose="020B0604020202020204" pitchFamily="34" charset="0"/>
              <a:buChar char="•"/>
            </a:pPr>
            <a:r>
              <a:rPr lang="en-US" sz="2000" b="1" dirty="0"/>
              <a:t>Patrol Responses to Flock Alerts ARE encouraged</a:t>
            </a:r>
          </a:p>
          <a:p>
            <a:pPr marL="742950" lvl="1" indent="-285750">
              <a:buClr>
                <a:schemeClr val="accent1"/>
              </a:buClr>
              <a:buFont typeface="Arial" panose="020B0604020202020204" pitchFamily="34" charset="0"/>
              <a:buChar char="•"/>
            </a:pPr>
            <a:r>
              <a:rPr lang="en-US" sz="2000" dirty="0"/>
              <a:t>Patrol Calls should not be secondary to Flock Alerts</a:t>
            </a:r>
          </a:p>
          <a:p>
            <a:pPr marL="742950" lvl="1" indent="-285750">
              <a:buClr>
                <a:schemeClr val="accent1"/>
              </a:buClr>
              <a:buFont typeface="Arial" panose="020B0604020202020204" pitchFamily="34" charset="0"/>
              <a:buChar char="•"/>
            </a:pPr>
            <a:r>
              <a:rPr lang="en-US" sz="2000" dirty="0"/>
              <a:t>Evaluation of Calls vs. Flock Hits (Deputy on a 459P vs. Nearby Alert of 215 Vehicle)</a:t>
            </a:r>
          </a:p>
          <a:p>
            <a:pPr marL="742950" lvl="1" indent="-285750">
              <a:buClr>
                <a:schemeClr val="accent1"/>
              </a:buClr>
              <a:buFont typeface="Arial" panose="020B0604020202020204" pitchFamily="34" charset="0"/>
              <a:buChar char="•"/>
            </a:pPr>
            <a:endParaRPr lang="en-US" dirty="0"/>
          </a:p>
          <a:p>
            <a:pPr marL="285750" indent="-285750">
              <a:buClr>
                <a:schemeClr val="accent1"/>
              </a:buClr>
              <a:buFont typeface="Arial" panose="020B0604020202020204" pitchFamily="34" charset="0"/>
              <a:buChar char="•"/>
            </a:pPr>
            <a:endParaRPr lang="en-US" dirty="0"/>
          </a:p>
        </p:txBody>
      </p:sp>
    </p:spTree>
    <p:extLst>
      <p:ext uri="{BB962C8B-B14F-4D97-AF65-F5344CB8AC3E}">
        <p14:creationId xmlns:p14="http://schemas.microsoft.com/office/powerpoint/2010/main" val="1516927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Patrol Response</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6" name="TextBox 5">
            <a:extLst>
              <a:ext uri="{FF2B5EF4-FFF2-40B4-BE49-F238E27FC236}">
                <a16:creationId xmlns:a16="http://schemas.microsoft.com/office/drawing/2014/main" id="{A89CB19D-C67E-42DF-BC21-46659E72C475}"/>
              </a:ext>
            </a:extLst>
          </p:cNvPr>
          <p:cNvSpPr txBox="1"/>
          <p:nvPr/>
        </p:nvSpPr>
        <p:spPr>
          <a:xfrm>
            <a:off x="1179194" y="1781453"/>
            <a:ext cx="9894571" cy="1508105"/>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en-US" sz="2000" b="1" dirty="0"/>
              <a:t>Alert Confirmation</a:t>
            </a:r>
          </a:p>
          <a:p>
            <a:pPr marL="742950" lvl="1" indent="-285750">
              <a:buClr>
                <a:schemeClr val="accent1"/>
              </a:buClr>
              <a:buFont typeface="Arial" panose="020B0604020202020204" pitchFamily="34" charset="0"/>
              <a:buChar char="•"/>
            </a:pPr>
            <a:r>
              <a:rPr lang="en-US" dirty="0"/>
              <a:t>All ALPR Alerts SHALL be Verified before Enforcement Action is Taken</a:t>
            </a:r>
          </a:p>
          <a:p>
            <a:pPr marL="1200150" lvl="2" indent="-285750">
              <a:buClr>
                <a:schemeClr val="accent1"/>
              </a:buClr>
              <a:buFont typeface="Arial" panose="020B0604020202020204" pitchFamily="34" charset="0"/>
              <a:buChar char="•"/>
            </a:pPr>
            <a:r>
              <a:rPr lang="en-US" dirty="0"/>
              <a:t>Dispatch Inquiry</a:t>
            </a:r>
          </a:p>
          <a:p>
            <a:pPr marL="1200150" lvl="2" indent="-285750">
              <a:buClr>
                <a:schemeClr val="accent1"/>
              </a:buClr>
              <a:buFont typeface="Arial" panose="020B0604020202020204" pitchFamily="34" charset="0"/>
              <a:buChar char="•"/>
            </a:pPr>
            <a:r>
              <a:rPr lang="en-US" dirty="0"/>
              <a:t>MDC CLETS Inquiry</a:t>
            </a:r>
          </a:p>
          <a:p>
            <a:pPr marL="285750" indent="-285750">
              <a:buClr>
                <a:schemeClr val="accent1"/>
              </a:buClr>
              <a:buFont typeface="Arial" panose="020B0604020202020204" pitchFamily="34" charset="0"/>
              <a:buChar char="•"/>
            </a:pPr>
            <a:endParaRPr lang="en-US" dirty="0"/>
          </a:p>
        </p:txBody>
      </p:sp>
    </p:spTree>
    <p:extLst>
      <p:ext uri="{BB962C8B-B14F-4D97-AF65-F5344CB8AC3E}">
        <p14:creationId xmlns:p14="http://schemas.microsoft.com/office/powerpoint/2010/main" val="1319876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Report Writing</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3" name="TextBox 2">
            <a:extLst>
              <a:ext uri="{FF2B5EF4-FFF2-40B4-BE49-F238E27FC236}">
                <a16:creationId xmlns:a16="http://schemas.microsoft.com/office/drawing/2014/main" id="{F2105B1D-6B19-4511-842D-6DD92FC6A1FA}"/>
              </a:ext>
            </a:extLst>
          </p:cNvPr>
          <p:cNvSpPr txBox="1"/>
          <p:nvPr/>
        </p:nvSpPr>
        <p:spPr>
          <a:xfrm>
            <a:off x="999924" y="1825543"/>
            <a:ext cx="10058399" cy="5909310"/>
          </a:xfrm>
          <a:prstGeom prst="rect">
            <a:avLst/>
          </a:prstGeom>
          <a:noFill/>
        </p:spPr>
        <p:txBody>
          <a:bodyPr wrap="square" rtlCol="0">
            <a:spAutoFit/>
          </a:bodyPr>
          <a:lstStyle/>
          <a:p>
            <a:r>
              <a:rPr lang="en-US" sz="2000" b="1" cap="all" dirty="0">
                <a:solidFill>
                  <a:srgbClr val="000000"/>
                </a:solidFill>
                <a:effectLst/>
              </a:rPr>
              <a:t>412.4.1  REPORT WRITING</a:t>
            </a:r>
          </a:p>
          <a:p>
            <a:r>
              <a:rPr lang="en-US" sz="2000" dirty="0">
                <a:solidFill>
                  <a:srgbClr val="000000"/>
                </a:solidFill>
                <a:effectLst/>
              </a:rPr>
              <a:t> </a:t>
            </a:r>
          </a:p>
          <a:p>
            <a:r>
              <a:rPr lang="en-US" sz="2000" dirty="0">
                <a:solidFill>
                  <a:srgbClr val="000000"/>
                </a:solidFill>
                <a:effectLst/>
              </a:rPr>
              <a:t>The ALPR EDP code shall be used as a secondary EDP and is required on any written report where ALPR technology was effectively utilized during an investigation. </a:t>
            </a:r>
          </a:p>
          <a:p>
            <a:endParaRPr lang="en-US" sz="2000" dirty="0">
              <a:solidFill>
                <a:srgbClr val="000000"/>
              </a:solidFill>
            </a:endParaRPr>
          </a:p>
          <a:p>
            <a:r>
              <a:rPr lang="en-US" sz="2000" dirty="0">
                <a:solidFill>
                  <a:srgbClr val="000000"/>
                </a:solidFill>
                <a:effectLst/>
              </a:rPr>
              <a:t>For example, if an abandoned stolen vehicle is located via a notification from the ALPR system, the recovery should be documented as a Stolen Vehicle Recovery and the corresponding EDP for the recovery should be first on the Form A. On the second line of the Form A, “ALPR” should be entered in the offense section and "</a:t>
            </a:r>
            <a:r>
              <a:rPr lang="en-US" sz="2000" b="1" dirty="0">
                <a:solidFill>
                  <a:srgbClr val="000000"/>
                </a:solidFill>
                <a:effectLst/>
              </a:rPr>
              <a:t>25T1-N</a:t>
            </a:r>
            <a:r>
              <a:rPr lang="en-US" sz="2000" dirty="0">
                <a:solidFill>
                  <a:srgbClr val="000000"/>
                </a:solidFill>
                <a:effectLst/>
              </a:rPr>
              <a:t>" should be entered in the EDP code section. This practice will ensure proper identification of ALPR-related incidents and crime trends.</a:t>
            </a:r>
          </a:p>
          <a:p>
            <a:pPr marL="1714500" lvl="3" indent="-342900" defTabSz="914400">
              <a:buClr>
                <a:schemeClr val="accent1"/>
              </a:buClr>
              <a:buSzPct val="100000"/>
              <a:buFont typeface="Arial" panose="020B0604020202020204" pitchFamily="34" charset="0"/>
              <a:buChar char="•"/>
            </a:pPr>
            <a:endParaRPr lang="en-US" sz="1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br>
              <a:rPr lang="en-US" sz="2000" dirty="0">
                <a:solidFill>
                  <a:schemeClr val="tx1">
                    <a:lumMod val="75000"/>
                    <a:lumOff val="25000"/>
                  </a:schemeClr>
                </a:solidFill>
              </a:rPr>
            </a:br>
            <a:endParaRPr lang="en-US" sz="2000" dirty="0">
              <a:solidFill>
                <a:schemeClr val="tx1">
                  <a:lumMod val="75000"/>
                  <a:lumOff val="25000"/>
                </a:schemeClr>
              </a:solidFill>
            </a:endParaRPr>
          </a:p>
          <a:p>
            <a:pPr marL="91440" indent="-91440" defTabSz="914400">
              <a:lnSpc>
                <a:spcPct val="90000"/>
              </a:lnSpc>
              <a:spcBef>
                <a:spcPts val="1200"/>
              </a:spcBef>
              <a:spcAft>
                <a:spcPts val="200"/>
              </a:spcAft>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p:txBody>
      </p:sp>
    </p:spTree>
    <p:extLst>
      <p:ext uri="{BB962C8B-B14F-4D97-AF65-F5344CB8AC3E}">
        <p14:creationId xmlns:p14="http://schemas.microsoft.com/office/powerpoint/2010/main" val="691723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Damaged Cameras</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10" name="TextBox 9">
            <a:extLst>
              <a:ext uri="{FF2B5EF4-FFF2-40B4-BE49-F238E27FC236}">
                <a16:creationId xmlns:a16="http://schemas.microsoft.com/office/drawing/2014/main" id="{B6FBAD0B-5B01-4324-BABA-5CE9411EA1F1}"/>
              </a:ext>
            </a:extLst>
          </p:cNvPr>
          <p:cNvSpPr txBox="1"/>
          <p:nvPr/>
        </p:nvSpPr>
        <p:spPr>
          <a:xfrm>
            <a:off x="1195137" y="1836821"/>
            <a:ext cx="9960542" cy="2862322"/>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en-US" b="1" dirty="0"/>
              <a:t>Flock is a Software-as-a-Service (SaaS)</a:t>
            </a:r>
          </a:p>
          <a:p>
            <a:pPr marL="742950" lvl="1" indent="-285750">
              <a:buClr>
                <a:schemeClr val="accent1"/>
              </a:buClr>
              <a:buFont typeface="Arial" panose="020B0604020202020204" pitchFamily="34" charset="0"/>
              <a:buChar char="•"/>
            </a:pPr>
            <a:r>
              <a:rPr lang="en-US" dirty="0"/>
              <a:t>Flock retains ownership of all hardware</a:t>
            </a:r>
          </a:p>
          <a:p>
            <a:pPr marL="742950" lvl="1" indent="-285750">
              <a:buClr>
                <a:schemeClr val="accent1"/>
              </a:buClr>
              <a:buFont typeface="Arial" panose="020B0604020202020204" pitchFamily="34" charset="0"/>
              <a:buChar char="•"/>
            </a:pPr>
            <a:endParaRPr lang="en-US" dirty="0"/>
          </a:p>
          <a:p>
            <a:pPr marL="285750" indent="-285750">
              <a:buClr>
                <a:schemeClr val="accent1"/>
              </a:buClr>
              <a:buFont typeface="Arial" panose="020B0604020202020204" pitchFamily="34" charset="0"/>
              <a:buChar char="•"/>
            </a:pPr>
            <a:r>
              <a:rPr lang="en-US" b="1" dirty="0"/>
              <a:t>No ACCORD is Needed</a:t>
            </a:r>
          </a:p>
          <a:p>
            <a:pPr marL="285750" indent="-285750">
              <a:buClr>
                <a:schemeClr val="accent1"/>
              </a:buClr>
              <a:buFont typeface="Arial" panose="020B0604020202020204" pitchFamily="34" charset="0"/>
              <a:buChar char="•"/>
            </a:pPr>
            <a:endParaRPr lang="en-US" dirty="0"/>
          </a:p>
          <a:p>
            <a:pPr marL="285750" indent="-285750">
              <a:buClr>
                <a:schemeClr val="accent1"/>
              </a:buClr>
              <a:buFont typeface="Arial" panose="020B0604020202020204" pitchFamily="34" charset="0"/>
              <a:buChar char="•"/>
            </a:pPr>
            <a:r>
              <a:rPr lang="en-US" b="1" dirty="0"/>
              <a:t>Damaged Hardware Documentation</a:t>
            </a:r>
            <a:r>
              <a:rPr lang="en-US" dirty="0"/>
              <a:t> (Additional Fees Apply)</a:t>
            </a:r>
          </a:p>
          <a:p>
            <a:pPr marL="742950" lvl="1" indent="-285750">
              <a:buClr>
                <a:schemeClr val="accent1"/>
              </a:buClr>
              <a:buFont typeface="Arial" panose="020B0604020202020204" pitchFamily="34" charset="0"/>
              <a:buChar char="•"/>
            </a:pPr>
            <a:r>
              <a:rPr lang="en-US" dirty="0"/>
              <a:t>Traffic Collision or other Criminal Report</a:t>
            </a:r>
          </a:p>
          <a:p>
            <a:pPr marL="742950" lvl="1" indent="-285750">
              <a:buClr>
                <a:schemeClr val="accent1"/>
              </a:buClr>
              <a:buFont typeface="Arial" panose="020B0604020202020204" pitchFamily="34" charset="0"/>
              <a:buChar char="•"/>
            </a:pPr>
            <a:endParaRPr lang="en-US" dirty="0"/>
          </a:p>
          <a:p>
            <a:pPr>
              <a:buClr>
                <a:schemeClr val="accent1"/>
              </a:buClr>
            </a:pPr>
            <a:endParaRPr lang="en-US" dirty="0"/>
          </a:p>
          <a:p>
            <a:r>
              <a:rPr lang="en-US" dirty="0"/>
              <a:t>	</a:t>
            </a:r>
          </a:p>
        </p:txBody>
      </p:sp>
    </p:spTree>
    <p:extLst>
      <p:ext uri="{BB962C8B-B14F-4D97-AF65-F5344CB8AC3E}">
        <p14:creationId xmlns:p14="http://schemas.microsoft.com/office/powerpoint/2010/main" val="925272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CPRA Requests</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3" name="TextBox 2">
            <a:extLst>
              <a:ext uri="{FF2B5EF4-FFF2-40B4-BE49-F238E27FC236}">
                <a16:creationId xmlns:a16="http://schemas.microsoft.com/office/drawing/2014/main" id="{8B81BE6D-009A-4643-8A0C-52864E1862A3}"/>
              </a:ext>
            </a:extLst>
          </p:cNvPr>
          <p:cNvSpPr txBox="1"/>
          <p:nvPr/>
        </p:nvSpPr>
        <p:spPr>
          <a:xfrm>
            <a:off x="1195137" y="1844842"/>
            <a:ext cx="9960542" cy="2585323"/>
          </a:xfrm>
          <a:prstGeom prst="rect">
            <a:avLst/>
          </a:prstGeom>
          <a:noFill/>
        </p:spPr>
        <p:txBody>
          <a:bodyPr wrap="square" rtlCol="0">
            <a:spAutoFit/>
          </a:bodyPr>
          <a:lstStyle/>
          <a:p>
            <a:pPr marL="285750" indent="-285750" algn="just">
              <a:buClr>
                <a:schemeClr val="accent1"/>
              </a:buClr>
              <a:buFont typeface="Arial" panose="020B0604020202020204" pitchFamily="34" charset="0"/>
              <a:buChar char="•"/>
            </a:pPr>
            <a:r>
              <a:rPr lang="en-US" b="1" i="0" dirty="0">
                <a:effectLst/>
              </a:rPr>
              <a:t>CPRA Requests handled by CPRA Unit</a:t>
            </a:r>
          </a:p>
          <a:p>
            <a:pPr marL="742950" lvl="1" indent="-285750" algn="just">
              <a:buClr>
                <a:schemeClr val="accent1"/>
              </a:buClr>
              <a:buFont typeface="Arial" panose="020B0604020202020204" pitchFamily="34" charset="0"/>
              <a:buChar char="•"/>
            </a:pPr>
            <a:endParaRPr lang="en-US" b="1" i="0" dirty="0">
              <a:effectLst/>
            </a:endParaRPr>
          </a:p>
          <a:p>
            <a:pPr algn="just"/>
            <a:endParaRPr lang="en-US" dirty="0"/>
          </a:p>
          <a:p>
            <a:pPr algn="just"/>
            <a:endParaRPr lang="en-US" b="0" i="0" dirty="0">
              <a:effectLst/>
            </a:endParaRPr>
          </a:p>
          <a:p>
            <a:pPr algn="just"/>
            <a:endParaRPr lang="en-US" dirty="0"/>
          </a:p>
          <a:p>
            <a:pPr algn="just"/>
            <a:r>
              <a:rPr lang="en-US" b="0" i="0" dirty="0">
                <a:effectLst/>
              </a:rPr>
              <a:t>On August 31, 2017, the California Supreme Court, in </a:t>
            </a:r>
            <a:r>
              <a:rPr lang="en-US" b="0" i="0" u="sng" dirty="0">
                <a:effectLst/>
              </a:rPr>
              <a:t>ACLU of Southern Calif. v. Super Court of Los Angeles (County of LA, et. al. Real Parties)</a:t>
            </a:r>
            <a:r>
              <a:rPr lang="en-US" b="0" i="0" dirty="0">
                <a:effectLst/>
              </a:rPr>
              <a:t>, __ Cal. 5</a:t>
            </a:r>
            <a:r>
              <a:rPr lang="en-US" b="0" i="0" baseline="30000" dirty="0">
                <a:effectLst/>
              </a:rPr>
              <a:t>th</a:t>
            </a:r>
            <a:r>
              <a:rPr lang="en-US" b="0" i="0" dirty="0">
                <a:effectLst/>
              </a:rPr>
              <a:t> ___ (2017), affirmed the Superior Court’s decision to exempt raw Automated License Plate Reader (“ALPR”) data from disclosure under the California Public Records Act (“CPRA”). </a:t>
            </a:r>
            <a:r>
              <a:rPr lang="en-US" b="0" i="0" dirty="0">
                <a:solidFill>
                  <a:srgbClr val="656565"/>
                </a:solidFill>
                <a:effectLst/>
                <a:latin typeface="Raleway" pitchFamily="2" charset="0"/>
              </a:rPr>
              <a:t> </a:t>
            </a:r>
            <a:endParaRPr lang="en-US" dirty="0"/>
          </a:p>
        </p:txBody>
      </p:sp>
    </p:spTree>
    <p:extLst>
      <p:ext uri="{BB962C8B-B14F-4D97-AF65-F5344CB8AC3E}">
        <p14:creationId xmlns:p14="http://schemas.microsoft.com/office/powerpoint/2010/main" val="4232849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Presentation Overview</a:t>
            </a:r>
          </a:p>
        </p:txBody>
      </p:sp>
      <p:sp>
        <p:nvSpPr>
          <p:cNvPr id="3" name="Content Placeholder 2">
            <a:extLst>
              <a:ext uri="{FF2B5EF4-FFF2-40B4-BE49-F238E27FC236}">
                <a16:creationId xmlns:a16="http://schemas.microsoft.com/office/drawing/2014/main" id="{71D75F2E-F009-4980-8E9E-83A641FA3314}"/>
              </a:ext>
            </a:extLst>
          </p:cNvPr>
          <p:cNvSpPr>
            <a:spLocks noGrp="1"/>
          </p:cNvSpPr>
          <p:nvPr>
            <p:ph idx="1"/>
          </p:nvPr>
        </p:nvSpPr>
        <p:spPr/>
        <p:txBody>
          <a:bodyPr/>
          <a:lstStyle/>
          <a:p>
            <a:pPr>
              <a:buFont typeface="Arial" panose="020B0604020202020204" pitchFamily="34" charset="0"/>
              <a:buChar char="•"/>
            </a:pPr>
            <a:r>
              <a:rPr lang="en-US" dirty="0"/>
              <a:t> What is ALPR</a:t>
            </a:r>
          </a:p>
          <a:p>
            <a:pPr>
              <a:buFont typeface="Arial" panose="020B0604020202020204" pitchFamily="34" charset="0"/>
              <a:buChar char="•"/>
            </a:pPr>
            <a:r>
              <a:rPr lang="en-US" dirty="0"/>
              <a:t> Users, Sharing, Purging, Audits </a:t>
            </a:r>
          </a:p>
          <a:p>
            <a:pPr>
              <a:buFont typeface="Arial" panose="020B0604020202020204" pitchFamily="34" charset="0"/>
              <a:buChar char="•"/>
            </a:pPr>
            <a:r>
              <a:rPr lang="en-US" dirty="0"/>
              <a:t> Laws and Policies</a:t>
            </a:r>
          </a:p>
          <a:p>
            <a:pPr>
              <a:buFont typeface="Arial" panose="020B0604020202020204" pitchFamily="34" charset="0"/>
              <a:buChar char="•"/>
            </a:pPr>
            <a:r>
              <a:rPr lang="en-US" dirty="0"/>
              <a:t> Use Cases</a:t>
            </a:r>
          </a:p>
          <a:p>
            <a:pPr>
              <a:buFont typeface="Arial" panose="020B0604020202020204" pitchFamily="34" charset="0"/>
              <a:buChar char="•"/>
            </a:pPr>
            <a:r>
              <a:rPr lang="en-US" dirty="0"/>
              <a:t> Patrol Response</a:t>
            </a:r>
          </a:p>
          <a:p>
            <a:pPr>
              <a:buFont typeface="Arial" panose="020B0604020202020204" pitchFamily="34" charset="0"/>
              <a:buChar char="•"/>
            </a:pPr>
            <a:r>
              <a:rPr lang="en-US" dirty="0"/>
              <a:t> Report Writing</a:t>
            </a:r>
          </a:p>
          <a:p>
            <a:pPr>
              <a:buFont typeface="Arial" panose="020B0604020202020204" pitchFamily="34" charset="0"/>
              <a:buChar char="•"/>
            </a:pPr>
            <a:r>
              <a:rPr lang="en-US" dirty="0"/>
              <a:t> Damage Process</a:t>
            </a:r>
          </a:p>
          <a:p>
            <a:pPr>
              <a:buFont typeface="Arial" panose="020B0604020202020204" pitchFamily="34" charset="0"/>
              <a:buChar char="•"/>
            </a:pPr>
            <a:r>
              <a:rPr lang="en-US" dirty="0"/>
              <a:t> CPRA Requests</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Tree>
    <p:extLst>
      <p:ext uri="{BB962C8B-B14F-4D97-AF65-F5344CB8AC3E}">
        <p14:creationId xmlns:p14="http://schemas.microsoft.com/office/powerpoint/2010/main" val="536433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pPr algn="ctr"/>
            <a:r>
              <a:rPr lang="en-US" dirty="0"/>
              <a:t>Thank You!</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3" name="TextBox 2">
            <a:extLst>
              <a:ext uri="{FF2B5EF4-FFF2-40B4-BE49-F238E27FC236}">
                <a16:creationId xmlns:a16="http://schemas.microsoft.com/office/drawing/2014/main" id="{F2105B1D-6B19-4511-842D-6DD92FC6A1FA}"/>
              </a:ext>
            </a:extLst>
          </p:cNvPr>
          <p:cNvSpPr txBox="1"/>
          <p:nvPr/>
        </p:nvSpPr>
        <p:spPr>
          <a:xfrm>
            <a:off x="1868236" y="1737360"/>
            <a:ext cx="7974530" cy="2677656"/>
          </a:xfrm>
          <a:prstGeom prst="rect">
            <a:avLst/>
          </a:prstGeom>
          <a:noFill/>
        </p:spPr>
        <p:txBody>
          <a:bodyPr wrap="square" rtlCol="0">
            <a:spAutoFit/>
          </a:bodyPr>
          <a:lstStyle/>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br>
              <a:rPr lang="en-US" sz="2000" dirty="0">
                <a:solidFill>
                  <a:schemeClr val="tx1">
                    <a:lumMod val="75000"/>
                    <a:lumOff val="25000"/>
                  </a:schemeClr>
                </a:solidFill>
              </a:rPr>
            </a:br>
            <a:endParaRPr lang="en-US" sz="2000" dirty="0">
              <a:solidFill>
                <a:schemeClr val="tx1">
                  <a:lumMod val="75000"/>
                  <a:lumOff val="25000"/>
                </a:schemeClr>
              </a:solidFill>
            </a:endParaRPr>
          </a:p>
          <a:p>
            <a:pPr marL="91440" indent="-91440" defTabSz="914400">
              <a:lnSpc>
                <a:spcPct val="90000"/>
              </a:lnSpc>
              <a:spcBef>
                <a:spcPts val="1200"/>
              </a:spcBef>
              <a:spcAft>
                <a:spcPts val="200"/>
              </a:spcAft>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p:txBody>
      </p:sp>
    </p:spTree>
    <p:extLst>
      <p:ext uri="{BB962C8B-B14F-4D97-AF65-F5344CB8AC3E}">
        <p14:creationId xmlns:p14="http://schemas.microsoft.com/office/powerpoint/2010/main" val="956332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a:xfrm>
            <a:off x="1097280" y="286603"/>
            <a:ext cx="10058400" cy="1450757"/>
          </a:xfrm>
        </p:spPr>
        <p:txBody>
          <a:bodyPr/>
          <a:lstStyle/>
          <a:p>
            <a:r>
              <a:rPr lang="en-US" dirty="0"/>
              <a:t>What is ALPR</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pic>
        <p:nvPicPr>
          <p:cNvPr id="4098" name="Picture 2" descr="City-Wide Protection | Flock Safety">
            <a:extLst>
              <a:ext uri="{FF2B5EF4-FFF2-40B4-BE49-F238E27FC236}">
                <a16:creationId xmlns:a16="http://schemas.microsoft.com/office/drawing/2014/main" id="{5730348E-3A86-40B4-9E34-325765B40A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6320" y="1665035"/>
            <a:ext cx="4869180" cy="47799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4E8F978-A692-4AD4-A945-B75FDAA6928F}"/>
              </a:ext>
            </a:extLst>
          </p:cNvPr>
          <p:cNvSpPr txBox="1"/>
          <p:nvPr/>
        </p:nvSpPr>
        <p:spPr>
          <a:xfrm>
            <a:off x="5905500" y="1825543"/>
            <a:ext cx="5629276" cy="4154984"/>
          </a:xfrm>
          <a:prstGeom prst="rect">
            <a:avLst/>
          </a:prstGeom>
          <a:noFill/>
        </p:spPr>
        <p:txBody>
          <a:bodyPr wrap="square" rtlCol="0">
            <a:spAutoFit/>
          </a:bodyPr>
          <a:lstStyle/>
          <a:p>
            <a:pPr marL="91440" indent="-9144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 Captures Still Images</a:t>
            </a:r>
          </a:p>
          <a:p>
            <a:pPr marL="548640" lvl="1"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Date, Time &amp; Location</a:t>
            </a:r>
          </a:p>
          <a:p>
            <a:pPr marL="548640" lvl="1"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Converts License Plates to Alphanumeric Characters</a:t>
            </a:r>
          </a:p>
          <a:p>
            <a:pPr marL="548640" lvl="1"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Vehicle Fingerprint</a:t>
            </a:r>
          </a:p>
          <a:p>
            <a:pPr marL="548640" lvl="1" indent="-91440" defTabSz="914400">
              <a:buClr>
                <a:schemeClr val="accent1"/>
              </a:buClr>
              <a:buSzPct val="100000"/>
              <a:buFont typeface="Arial" panose="020B0604020202020204" pitchFamily="34" charset="0"/>
              <a:buChar char="•"/>
            </a:pPr>
            <a:endParaRPr lang="en-US" dirty="0">
              <a:solidFill>
                <a:schemeClr val="tx1">
                  <a:lumMod val="75000"/>
                  <a:lumOff val="25000"/>
                </a:schemeClr>
              </a:solidFill>
            </a:endParaRPr>
          </a:p>
          <a:p>
            <a:pPr marL="91440"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Does Not Link to DMV </a:t>
            </a:r>
          </a:p>
          <a:p>
            <a:pPr marL="91440"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Does Not Use Facial Recognition</a:t>
            </a:r>
          </a:p>
          <a:p>
            <a:pPr marL="91440"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Does Not Record Video/Audio</a:t>
            </a:r>
          </a:p>
          <a:p>
            <a:pPr marL="91440"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Does Not PTZ (Pan, Tilt, Zoom) </a:t>
            </a:r>
          </a:p>
          <a:p>
            <a:pPr marL="91440"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Does Not Enforce Traffic Violations</a:t>
            </a:r>
          </a:p>
          <a:p>
            <a:pPr marL="91440" indent="-91440" defTabSz="914400">
              <a:buClr>
                <a:schemeClr val="accent1"/>
              </a:buClr>
              <a:buSzPct val="100000"/>
              <a:buFont typeface="Arial" panose="020B0604020202020204" pitchFamily="34" charset="0"/>
              <a:buChar char="•"/>
            </a:pPr>
            <a:endParaRPr lang="en-US" dirty="0">
              <a:solidFill>
                <a:schemeClr val="tx1">
                  <a:lumMod val="75000"/>
                  <a:lumOff val="25000"/>
                </a:schemeClr>
              </a:solidFill>
            </a:endParaRPr>
          </a:p>
          <a:p>
            <a:pPr marL="91440"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Downloads DOJ Hot Lists (Plates &amp; Wants Only)</a:t>
            </a:r>
          </a:p>
          <a:p>
            <a:pPr marL="91440"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Users Can Create Own Hot Lists</a:t>
            </a:r>
          </a:p>
          <a:p>
            <a:pPr marL="91440" indent="-91440" defTabSz="914400">
              <a:lnSpc>
                <a:spcPct val="90000"/>
              </a:lnSpc>
              <a:spcBef>
                <a:spcPts val="1200"/>
              </a:spcBef>
              <a:spcAft>
                <a:spcPts val="200"/>
              </a:spcAft>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p:txBody>
      </p:sp>
    </p:spTree>
    <p:extLst>
      <p:ext uri="{BB962C8B-B14F-4D97-AF65-F5344CB8AC3E}">
        <p14:creationId xmlns:p14="http://schemas.microsoft.com/office/powerpoint/2010/main" val="3157487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ALPR Users</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9" name="TextBox 8">
            <a:extLst>
              <a:ext uri="{FF2B5EF4-FFF2-40B4-BE49-F238E27FC236}">
                <a16:creationId xmlns:a16="http://schemas.microsoft.com/office/drawing/2014/main" id="{E7BDD7D1-B5D9-4026-950D-30A94F298A1E}"/>
              </a:ext>
            </a:extLst>
          </p:cNvPr>
          <p:cNvSpPr txBox="1"/>
          <p:nvPr/>
        </p:nvSpPr>
        <p:spPr>
          <a:xfrm>
            <a:off x="1400375" y="1825543"/>
            <a:ext cx="9955530" cy="4847481"/>
          </a:xfrm>
          <a:prstGeom prst="rect">
            <a:avLst/>
          </a:prstGeom>
          <a:noFill/>
        </p:spPr>
        <p:txBody>
          <a:bodyPr wrap="square" rtlCol="0">
            <a:spAutoFit/>
          </a:bodyPr>
          <a:lstStyle/>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ALPR Operator</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RCSD a Public Agency</a:t>
            </a:r>
          </a:p>
          <a:p>
            <a:pPr marL="342900" indent="-342900" defTabSz="914400">
              <a:buClr>
                <a:schemeClr val="accent1"/>
              </a:buClr>
              <a:buSzPct val="100000"/>
              <a:buFont typeface="Arial" panose="020B0604020202020204" pitchFamily="34" charset="0"/>
              <a:buChar char="•"/>
            </a:pPr>
            <a:endParaRPr lang="en-US" sz="1050" b="1"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End Users</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Deputies, Investigators, Crime Analysts</a:t>
            </a:r>
          </a:p>
          <a:p>
            <a:pPr lvl="1" defTabSz="914400">
              <a:buClr>
                <a:schemeClr val="accent1"/>
              </a:buClr>
              <a:buSzPct val="100000"/>
            </a:pPr>
            <a:endParaRPr lang="en-US" sz="105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br>
              <a:rPr lang="en-US" sz="2000" dirty="0">
                <a:solidFill>
                  <a:schemeClr val="tx1">
                    <a:lumMod val="75000"/>
                    <a:lumOff val="25000"/>
                  </a:schemeClr>
                </a:solidFill>
              </a:rPr>
            </a:br>
            <a:endParaRPr lang="en-US" sz="2000" dirty="0">
              <a:solidFill>
                <a:schemeClr val="tx1">
                  <a:lumMod val="75000"/>
                  <a:lumOff val="25000"/>
                </a:schemeClr>
              </a:solidFill>
            </a:endParaRPr>
          </a:p>
          <a:p>
            <a:pPr marL="91440" indent="-91440" defTabSz="914400">
              <a:lnSpc>
                <a:spcPct val="90000"/>
              </a:lnSpc>
              <a:spcBef>
                <a:spcPts val="1200"/>
              </a:spcBef>
              <a:spcAft>
                <a:spcPts val="200"/>
              </a:spcAft>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p:txBody>
      </p:sp>
    </p:spTree>
    <p:extLst>
      <p:ext uri="{BB962C8B-B14F-4D97-AF65-F5344CB8AC3E}">
        <p14:creationId xmlns:p14="http://schemas.microsoft.com/office/powerpoint/2010/main" val="312253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ALPR Sharing, Purging, Audits</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9" name="TextBox 8">
            <a:extLst>
              <a:ext uri="{FF2B5EF4-FFF2-40B4-BE49-F238E27FC236}">
                <a16:creationId xmlns:a16="http://schemas.microsoft.com/office/drawing/2014/main" id="{E7BDD7D1-B5D9-4026-950D-30A94F298A1E}"/>
              </a:ext>
            </a:extLst>
          </p:cNvPr>
          <p:cNvSpPr txBox="1"/>
          <p:nvPr/>
        </p:nvSpPr>
        <p:spPr>
          <a:xfrm>
            <a:off x="1400375" y="1825543"/>
            <a:ext cx="9955530" cy="6855723"/>
          </a:xfrm>
          <a:prstGeom prst="rect">
            <a:avLst/>
          </a:prstGeom>
          <a:noFill/>
        </p:spPr>
        <p:txBody>
          <a:bodyPr wrap="square" rtlCol="0">
            <a:spAutoFit/>
          </a:bodyPr>
          <a:lstStyle/>
          <a:p>
            <a:pPr lvl="1" defTabSz="914400">
              <a:buClr>
                <a:schemeClr val="accent1"/>
              </a:buClr>
              <a:buSzPct val="100000"/>
            </a:pPr>
            <a:endParaRPr lang="en-US" sz="105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Sharing </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Through Agreements with California LE Agencies</a:t>
            </a:r>
          </a:p>
          <a:p>
            <a:pPr marL="1257300" lvl="2"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1 to 1 Sharing</a:t>
            </a:r>
          </a:p>
          <a:p>
            <a:pPr marL="1257300" lvl="2"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No Sharing (“Access”) with Non-California Agencies (No SB34 Compliance)</a:t>
            </a:r>
          </a:p>
          <a:p>
            <a:pPr marL="342900" indent="-342900" defTabSz="914400">
              <a:buClr>
                <a:schemeClr val="accent1"/>
              </a:buClr>
              <a:buSzPct val="100000"/>
              <a:buFont typeface="Arial" panose="020B0604020202020204" pitchFamily="34" charset="0"/>
              <a:buChar char="•"/>
            </a:pPr>
            <a:endParaRPr lang="en-US" sz="105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Purging</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30 Day Retention – Automatic Purge</a:t>
            </a:r>
          </a:p>
          <a:p>
            <a:pPr marL="800100" lvl="1" indent="-342900" defTabSz="914400">
              <a:buClr>
                <a:schemeClr val="accent1"/>
              </a:buClr>
              <a:buSzPct val="100000"/>
              <a:buFont typeface="Arial" panose="020B0604020202020204" pitchFamily="34" charset="0"/>
              <a:buChar char="•"/>
            </a:pPr>
            <a:endParaRPr lang="en-US" sz="1050" dirty="0">
              <a:solidFill>
                <a:schemeClr val="tx1">
                  <a:lumMod val="75000"/>
                  <a:lumOff val="25000"/>
                </a:schemeClr>
              </a:solidFill>
            </a:endParaRPr>
          </a:p>
          <a:p>
            <a:pPr marL="342900" indent="-34290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Audit</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Routine audits of inquires</a:t>
            </a:r>
          </a:p>
          <a:p>
            <a:pPr marL="800100" lvl="1" indent="-34290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Searches must be justified!</a:t>
            </a:r>
          </a:p>
          <a:p>
            <a:pPr lvl="1"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defTabSz="914400">
              <a:buClr>
                <a:schemeClr val="accent1"/>
              </a:buClr>
              <a:buSzPct val="100000"/>
            </a:pPr>
            <a:endParaRPr lang="en-US" sz="2000"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br>
              <a:rPr lang="en-US" sz="2000" dirty="0">
                <a:solidFill>
                  <a:schemeClr val="tx1">
                    <a:lumMod val="75000"/>
                    <a:lumOff val="25000"/>
                  </a:schemeClr>
                </a:solidFill>
              </a:rPr>
            </a:br>
            <a:endParaRPr lang="en-US" sz="2000" dirty="0">
              <a:solidFill>
                <a:schemeClr val="tx1">
                  <a:lumMod val="75000"/>
                  <a:lumOff val="25000"/>
                </a:schemeClr>
              </a:solidFill>
            </a:endParaRPr>
          </a:p>
          <a:p>
            <a:pPr marL="91440" indent="-91440" defTabSz="914400">
              <a:lnSpc>
                <a:spcPct val="90000"/>
              </a:lnSpc>
              <a:spcBef>
                <a:spcPts val="1200"/>
              </a:spcBef>
              <a:spcAft>
                <a:spcPts val="200"/>
              </a:spcAft>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p:txBody>
      </p:sp>
    </p:spTree>
    <p:extLst>
      <p:ext uri="{BB962C8B-B14F-4D97-AF65-F5344CB8AC3E}">
        <p14:creationId xmlns:p14="http://schemas.microsoft.com/office/powerpoint/2010/main" val="133066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ALPR – California SB34 (2015)</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3" name="TextBox 2">
            <a:extLst>
              <a:ext uri="{FF2B5EF4-FFF2-40B4-BE49-F238E27FC236}">
                <a16:creationId xmlns:a16="http://schemas.microsoft.com/office/drawing/2014/main" id="{F2105B1D-6B19-4511-842D-6DD92FC6A1FA}"/>
              </a:ext>
            </a:extLst>
          </p:cNvPr>
          <p:cNvSpPr txBox="1"/>
          <p:nvPr/>
        </p:nvSpPr>
        <p:spPr>
          <a:xfrm>
            <a:off x="1400375" y="1825543"/>
            <a:ext cx="9955530" cy="4739759"/>
          </a:xfrm>
          <a:prstGeom prst="rect">
            <a:avLst/>
          </a:prstGeom>
          <a:noFill/>
        </p:spPr>
        <p:txBody>
          <a:bodyPr wrap="square" rtlCol="0">
            <a:spAutoFit/>
          </a:bodyPr>
          <a:lstStyle/>
          <a:p>
            <a:pPr marL="91440" indent="-91440" defTabSz="914400">
              <a:buClr>
                <a:schemeClr val="accent1"/>
              </a:buClr>
              <a:buSzPct val="100000"/>
              <a:buFont typeface="Arial" panose="020B0604020202020204" pitchFamily="34" charset="0"/>
              <a:buChar char="•"/>
            </a:pPr>
            <a:r>
              <a:rPr lang="en-US" sz="2000" b="1" dirty="0">
                <a:solidFill>
                  <a:schemeClr val="tx1">
                    <a:lumMod val="75000"/>
                    <a:lumOff val="25000"/>
                  </a:schemeClr>
                </a:solidFill>
              </a:rPr>
              <a:t> Requires…</a:t>
            </a:r>
          </a:p>
          <a:p>
            <a:pPr marL="548640" lvl="1" indent="-91440" defTabSz="914400">
              <a:buClr>
                <a:schemeClr val="accent1"/>
              </a:buClr>
              <a:buSzPct val="100000"/>
              <a:buFont typeface="Arial" panose="020B0604020202020204" pitchFamily="34" charset="0"/>
              <a:buChar char="•"/>
            </a:pPr>
            <a:r>
              <a:rPr lang="en-US" sz="2000" dirty="0">
                <a:solidFill>
                  <a:schemeClr val="tx1">
                    <a:lumMod val="75000"/>
                    <a:lumOff val="25000"/>
                  </a:schemeClr>
                </a:solidFill>
              </a:rPr>
              <a:t> </a:t>
            </a:r>
            <a:r>
              <a:rPr lang="en-US" dirty="0">
                <a:solidFill>
                  <a:schemeClr val="tx1">
                    <a:lumMod val="75000"/>
                    <a:lumOff val="25000"/>
                  </a:schemeClr>
                </a:solidFill>
              </a:rPr>
              <a:t>ALPR users safeguard data</a:t>
            </a:r>
          </a:p>
          <a:p>
            <a:pPr marL="548640" lvl="1" indent="-91440" defTabSz="914400">
              <a:buClr>
                <a:schemeClr val="accent1"/>
              </a:buClr>
              <a:buSzPct val="100000"/>
              <a:buFont typeface="Arial" panose="020B0604020202020204" pitchFamily="34" charset="0"/>
              <a:buChar char="•"/>
            </a:pPr>
            <a:endParaRPr lang="en-US" dirty="0">
              <a:solidFill>
                <a:schemeClr val="tx1">
                  <a:lumMod val="75000"/>
                  <a:lumOff val="25000"/>
                </a:schemeClr>
              </a:solidFill>
            </a:endParaRPr>
          </a:p>
          <a:p>
            <a:pPr marL="548640" lvl="1"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Agencies to create and maintain a policy</a:t>
            </a:r>
          </a:p>
          <a:p>
            <a:pPr marL="1005840" lvl="2"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Post on agency website</a:t>
            </a:r>
          </a:p>
          <a:p>
            <a:pPr lvl="1" defTabSz="914400">
              <a:buClr>
                <a:schemeClr val="accent1"/>
              </a:buClr>
              <a:buSzPct val="100000"/>
            </a:pPr>
            <a:r>
              <a:rPr lang="en-US" dirty="0">
                <a:solidFill>
                  <a:schemeClr val="tx1">
                    <a:lumMod val="75000"/>
                    <a:lumOff val="25000"/>
                  </a:schemeClr>
                </a:solidFill>
              </a:rPr>
              <a:t> </a:t>
            </a:r>
          </a:p>
          <a:p>
            <a:pPr marL="548640" lvl="1"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Agency host public meeting prior to program implementation</a:t>
            </a:r>
          </a:p>
          <a:p>
            <a:pPr lvl="2" defTabSz="914400">
              <a:buClr>
                <a:schemeClr val="accent1"/>
              </a:buClr>
              <a:buSzPct val="100000"/>
            </a:pPr>
            <a:endParaRPr lang="en-US" dirty="0">
              <a:solidFill>
                <a:schemeClr val="tx1">
                  <a:lumMod val="75000"/>
                  <a:lumOff val="25000"/>
                </a:schemeClr>
              </a:solidFill>
            </a:endParaRPr>
          </a:p>
          <a:p>
            <a:pPr marL="548640" lvl="1"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a:t>
            </a:r>
            <a:r>
              <a:rPr lang="en-US" b="1" dirty="0">
                <a:solidFill>
                  <a:srgbClr val="FF0000"/>
                </a:solidFill>
              </a:rPr>
              <a:t>Allows civil recourse to those harmed by negligent release</a:t>
            </a:r>
          </a:p>
          <a:p>
            <a:pPr marL="548640" lvl="1" indent="-91440" defTabSz="914400">
              <a:buClr>
                <a:schemeClr val="accent1"/>
              </a:buClr>
              <a:buSzPct val="100000"/>
              <a:buFont typeface="Arial" panose="020B0604020202020204" pitchFamily="34" charset="0"/>
              <a:buChar char="•"/>
            </a:pPr>
            <a:endParaRPr lang="en-US" dirty="0">
              <a:solidFill>
                <a:schemeClr val="tx1">
                  <a:lumMod val="75000"/>
                  <a:lumOff val="25000"/>
                </a:schemeClr>
              </a:solidFill>
            </a:endParaRPr>
          </a:p>
          <a:p>
            <a:pPr marL="548640" lvl="1"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Requires agencies to provide training to users</a:t>
            </a:r>
          </a:p>
          <a:p>
            <a:pPr lvl="1" defTabSz="914400">
              <a:buClr>
                <a:schemeClr val="accent1"/>
              </a:buClr>
              <a:buSzPct val="100000"/>
            </a:pPr>
            <a:r>
              <a:rPr lang="en-US" dirty="0">
                <a:solidFill>
                  <a:schemeClr val="tx1">
                    <a:lumMod val="75000"/>
                    <a:lumOff val="25000"/>
                  </a:schemeClr>
                </a:solidFill>
              </a:rPr>
              <a:t> </a:t>
            </a:r>
          </a:p>
          <a:p>
            <a:pPr marL="548640" lvl="1"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Required Software Provider to be CJIS Compliant</a:t>
            </a:r>
          </a:p>
          <a:p>
            <a:pPr marL="1005840" lvl="2" indent="-91440" defTabSz="914400">
              <a:buClr>
                <a:schemeClr val="accent1"/>
              </a:buClr>
              <a:buSzPct val="100000"/>
              <a:buFont typeface="Arial" panose="020B0604020202020204" pitchFamily="34" charset="0"/>
              <a:buChar char="•"/>
            </a:pPr>
            <a:r>
              <a:rPr lang="en-US" dirty="0">
                <a:solidFill>
                  <a:schemeClr val="tx1">
                    <a:lumMod val="75000"/>
                    <a:lumOff val="25000"/>
                  </a:schemeClr>
                </a:solidFill>
              </a:rPr>
              <a:t> Audit trail for use of database</a:t>
            </a:r>
          </a:p>
          <a:p>
            <a:pPr marL="548640" lvl="1" indent="-91440" defTabSz="914400">
              <a:buClr>
                <a:schemeClr val="accent1"/>
              </a:buClr>
              <a:buSzPct val="100000"/>
              <a:buFont typeface="Arial" panose="020B0604020202020204" pitchFamily="34" charset="0"/>
              <a:buChar char="•"/>
            </a:pPr>
            <a:endParaRPr lang="en-US" dirty="0">
              <a:solidFill>
                <a:schemeClr val="tx1">
                  <a:lumMod val="75000"/>
                  <a:lumOff val="25000"/>
                </a:schemeClr>
              </a:solidFill>
            </a:endParaRPr>
          </a:p>
          <a:p>
            <a:pPr defTabSz="914400">
              <a:lnSpc>
                <a:spcPct val="90000"/>
              </a:lnSpc>
              <a:spcBef>
                <a:spcPts val="1200"/>
              </a:spcBef>
              <a:spcAft>
                <a:spcPts val="200"/>
              </a:spcAft>
              <a:buClr>
                <a:schemeClr val="accent1"/>
              </a:buClr>
              <a:buSzPct val="100000"/>
            </a:pPr>
            <a:endParaRPr lang="en-US" sz="2000" dirty="0">
              <a:solidFill>
                <a:schemeClr val="tx1">
                  <a:lumMod val="75000"/>
                  <a:lumOff val="25000"/>
                </a:schemeClr>
              </a:solidFill>
            </a:endParaRPr>
          </a:p>
        </p:txBody>
      </p:sp>
    </p:spTree>
    <p:extLst>
      <p:ext uri="{BB962C8B-B14F-4D97-AF65-F5344CB8AC3E}">
        <p14:creationId xmlns:p14="http://schemas.microsoft.com/office/powerpoint/2010/main" val="3996501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609A-9A14-4676-B751-B90DBFDD3BB4}"/>
              </a:ext>
            </a:extLst>
          </p:cNvPr>
          <p:cNvSpPr>
            <a:spLocks noGrp="1"/>
          </p:cNvSpPr>
          <p:nvPr>
            <p:ph type="title"/>
          </p:nvPr>
        </p:nvSpPr>
        <p:spPr/>
        <p:txBody>
          <a:bodyPr/>
          <a:lstStyle/>
          <a:p>
            <a:r>
              <a:rPr lang="en-US" dirty="0"/>
              <a:t>ALPR – California SB54</a:t>
            </a:r>
          </a:p>
        </p:txBody>
      </p:sp>
      <p:sp>
        <p:nvSpPr>
          <p:cNvPr id="4" name="TextBox 3">
            <a:extLst>
              <a:ext uri="{FF2B5EF4-FFF2-40B4-BE49-F238E27FC236}">
                <a16:creationId xmlns:a16="http://schemas.microsoft.com/office/drawing/2014/main" id="{58DBADF6-9688-476B-89B0-3B5A34D39B41}"/>
              </a:ext>
            </a:extLst>
          </p:cNvPr>
          <p:cNvSpPr txBox="1"/>
          <p:nvPr/>
        </p:nvSpPr>
        <p:spPr>
          <a:xfrm>
            <a:off x="999924" y="6343650"/>
            <a:ext cx="10155755" cy="584775"/>
          </a:xfrm>
          <a:prstGeom prst="rect">
            <a:avLst/>
          </a:prstGeom>
          <a:noFill/>
        </p:spPr>
        <p:txBody>
          <a:bodyPr wrap="square" rtlCol="0">
            <a:spAutoFit/>
          </a:bodyPr>
          <a:lstStyle/>
          <a:p>
            <a:pPr algn="ctr"/>
            <a:r>
              <a:rPr lang="en-US" sz="3200" dirty="0">
                <a:solidFill>
                  <a:schemeClr val="bg1"/>
                </a:solidFill>
                <a:latin typeface="Arial" panose="020B0604020202020204" pitchFamily="34" charset="0"/>
                <a:cs typeface="Arial" panose="020B0604020202020204" pitchFamily="34" charset="0"/>
              </a:rPr>
              <a:t>RIVERSIDE COUNTY SHERIFF’S DEPARTMENT</a:t>
            </a:r>
          </a:p>
        </p:txBody>
      </p:sp>
      <p:pic>
        <p:nvPicPr>
          <p:cNvPr id="5" name="Picture 4">
            <a:extLst>
              <a:ext uri="{FF2B5EF4-FFF2-40B4-BE49-F238E27FC236}">
                <a16:creationId xmlns:a16="http://schemas.microsoft.com/office/drawing/2014/main" id="{53769D5F-F31F-49AD-B7FA-FD4B28E75177}"/>
              </a:ext>
            </a:extLst>
          </p:cNvPr>
          <p:cNvPicPr>
            <a:picLocks noChangeAspect="1"/>
          </p:cNvPicPr>
          <p:nvPr/>
        </p:nvPicPr>
        <p:blipFill>
          <a:blip r:embed="rId2"/>
          <a:stretch>
            <a:fillRect/>
          </a:stretch>
        </p:blipFill>
        <p:spPr>
          <a:xfrm>
            <a:off x="999924" y="6431833"/>
            <a:ext cx="400451" cy="408407"/>
          </a:xfrm>
          <a:prstGeom prst="rect">
            <a:avLst/>
          </a:prstGeom>
        </p:spPr>
      </p:pic>
      <p:sp>
        <p:nvSpPr>
          <p:cNvPr id="3" name="TextBox 2">
            <a:extLst>
              <a:ext uri="{FF2B5EF4-FFF2-40B4-BE49-F238E27FC236}">
                <a16:creationId xmlns:a16="http://schemas.microsoft.com/office/drawing/2014/main" id="{F2105B1D-6B19-4511-842D-6DD92FC6A1FA}"/>
              </a:ext>
            </a:extLst>
          </p:cNvPr>
          <p:cNvSpPr txBox="1"/>
          <p:nvPr/>
        </p:nvSpPr>
        <p:spPr>
          <a:xfrm>
            <a:off x="1400375" y="1825543"/>
            <a:ext cx="9955530" cy="3293209"/>
          </a:xfrm>
          <a:prstGeom prst="rect">
            <a:avLst/>
          </a:prstGeom>
          <a:noFill/>
        </p:spPr>
        <p:txBody>
          <a:bodyPr wrap="square" rtlCol="0">
            <a:spAutoFit/>
          </a:bodyPr>
          <a:lstStyle/>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endParaRPr lang="en-US" sz="2000" i="1" dirty="0">
              <a:solidFill>
                <a:schemeClr val="tx1">
                  <a:lumMod val="75000"/>
                  <a:lumOff val="25000"/>
                </a:schemeClr>
              </a:solidFill>
            </a:endParaRPr>
          </a:p>
          <a:p>
            <a:pPr algn="ctr" defTabSz="914400">
              <a:buClr>
                <a:schemeClr val="accent1"/>
              </a:buClr>
              <a:buSzPct val="100000"/>
            </a:pPr>
            <a:r>
              <a:rPr lang="en-US" sz="2000" i="1" dirty="0">
                <a:solidFill>
                  <a:schemeClr val="tx1">
                    <a:lumMod val="75000"/>
                    <a:lumOff val="25000"/>
                  </a:schemeClr>
                </a:solidFill>
              </a:rPr>
              <a:t>California Senate Bill 54 effectively makes California a “sanctuary state” by legalizing and standardizing statewide non-cooperation policies between California law enforcement agencies and federal immigration authorities…”</a:t>
            </a:r>
            <a:br>
              <a:rPr lang="en-US" sz="2000" dirty="0">
                <a:solidFill>
                  <a:schemeClr val="tx1">
                    <a:lumMod val="75000"/>
                    <a:lumOff val="25000"/>
                  </a:schemeClr>
                </a:solidFill>
              </a:rPr>
            </a:br>
            <a:endParaRPr lang="en-US" sz="2000" dirty="0">
              <a:solidFill>
                <a:schemeClr val="tx1">
                  <a:lumMod val="75000"/>
                  <a:lumOff val="25000"/>
                </a:schemeClr>
              </a:solidFill>
            </a:endParaRPr>
          </a:p>
          <a:p>
            <a:pPr algn="ctr" defTabSz="914400">
              <a:buClr>
                <a:schemeClr val="accent1"/>
              </a:buClr>
              <a:buSzPct val="100000"/>
            </a:pPr>
            <a:r>
              <a:rPr lang="en-US" sz="2000" dirty="0">
                <a:solidFill>
                  <a:srgbClr val="FF0000"/>
                </a:solidFill>
              </a:rPr>
              <a:t>Department Policies also PROHIBIT Immigration Enforcement Action and Inquiries</a:t>
            </a:r>
          </a:p>
          <a:p>
            <a:pPr marL="91440" indent="-91440" defTabSz="914400">
              <a:lnSpc>
                <a:spcPct val="90000"/>
              </a:lnSpc>
              <a:spcBef>
                <a:spcPts val="1200"/>
              </a:spcBef>
              <a:spcAft>
                <a:spcPts val="200"/>
              </a:spcAft>
              <a:buClr>
                <a:schemeClr val="accent1"/>
              </a:buClr>
              <a:buSzPct val="100000"/>
              <a:buFont typeface="Arial" panose="020B0604020202020204" pitchFamily="34" charset="0"/>
              <a:buChar char="•"/>
            </a:pPr>
            <a:endParaRPr lang="en-US" sz="2000" dirty="0">
              <a:solidFill>
                <a:schemeClr val="tx1">
                  <a:lumMod val="75000"/>
                  <a:lumOff val="25000"/>
                </a:schemeClr>
              </a:solidFill>
            </a:endParaRPr>
          </a:p>
        </p:txBody>
      </p:sp>
    </p:spTree>
    <p:extLst>
      <p:ext uri="{BB962C8B-B14F-4D97-AF65-F5344CB8AC3E}">
        <p14:creationId xmlns:p14="http://schemas.microsoft.com/office/powerpoint/2010/main" val="3126044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7B0E9-7E55-42DD-AD1B-8FDEFE1C3E44}"/>
              </a:ext>
            </a:extLst>
          </p:cNvPr>
          <p:cNvSpPr>
            <a:spLocks noGrp="1"/>
          </p:cNvSpPr>
          <p:nvPr>
            <p:ph type="title"/>
          </p:nvPr>
        </p:nvSpPr>
        <p:spPr/>
        <p:txBody>
          <a:bodyPr/>
          <a:lstStyle/>
          <a:p>
            <a:r>
              <a:rPr lang="en-US" dirty="0"/>
              <a:t>Department Policies</a:t>
            </a:r>
            <a:br>
              <a:rPr lang="en-US" dirty="0"/>
            </a:br>
            <a:r>
              <a:rPr lang="en-US" sz="2000" dirty="0"/>
              <a:t>Immigration Violations</a:t>
            </a:r>
            <a:endParaRPr lang="en-US" dirty="0"/>
          </a:p>
        </p:txBody>
      </p:sp>
      <p:sp>
        <p:nvSpPr>
          <p:cNvPr id="3" name="Content Placeholder 2">
            <a:extLst>
              <a:ext uri="{FF2B5EF4-FFF2-40B4-BE49-F238E27FC236}">
                <a16:creationId xmlns:a16="http://schemas.microsoft.com/office/drawing/2014/main" id="{5266307D-FF7C-48C5-B61A-E736F6F92F79}"/>
              </a:ext>
            </a:extLst>
          </p:cNvPr>
          <p:cNvSpPr>
            <a:spLocks noGrp="1"/>
          </p:cNvSpPr>
          <p:nvPr>
            <p:ph idx="1"/>
          </p:nvPr>
        </p:nvSpPr>
        <p:spPr/>
        <p:txBody>
          <a:bodyPr>
            <a:normAutofit/>
          </a:bodyPr>
          <a:lstStyle/>
          <a:p>
            <a:r>
              <a:rPr lang="en-US" b="1" cap="all" dirty="0"/>
              <a:t>445.4  IMMIGRATION ENFORCEMENT INQUIRIES PROHIBITED</a:t>
            </a:r>
          </a:p>
          <a:p>
            <a:endParaRPr lang="en-US" b="1" cap="all" dirty="0"/>
          </a:p>
          <a:p>
            <a:endParaRPr lang="en-US" cap="all" dirty="0"/>
          </a:p>
          <a:p>
            <a:pPr algn="ctr"/>
            <a:r>
              <a:rPr lang="en-US" dirty="0"/>
              <a:t>Deputies </a:t>
            </a:r>
            <a:r>
              <a:rPr lang="en-US" b="1" dirty="0"/>
              <a:t>shall not inquire</a:t>
            </a:r>
            <a:r>
              <a:rPr lang="en-US" dirty="0"/>
              <a:t> into an individual’s immigration status for immigration enforcement purposes and </a:t>
            </a:r>
            <a:r>
              <a:rPr lang="en-US" b="1" dirty="0"/>
              <a:t>shall not assist</a:t>
            </a:r>
            <a:r>
              <a:rPr lang="en-US" dirty="0"/>
              <a:t> with or perform the functions of an immigration officer whether formally or informally (Government Code § 7284.6). This does not prevent employees from asking arrestees / inmates about place of birth or citizenship to comply with consular notification requirements (834c PC), or to inquire about legal status to comply with or enforce other state laws (e.g., 26505 PC).</a:t>
            </a:r>
          </a:p>
          <a:p>
            <a:endParaRPr lang="en-US" dirty="0"/>
          </a:p>
        </p:txBody>
      </p:sp>
    </p:spTree>
    <p:extLst>
      <p:ext uri="{BB962C8B-B14F-4D97-AF65-F5344CB8AC3E}">
        <p14:creationId xmlns:p14="http://schemas.microsoft.com/office/powerpoint/2010/main" val="802883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7B0E9-7E55-42DD-AD1B-8FDEFE1C3E44}"/>
              </a:ext>
            </a:extLst>
          </p:cNvPr>
          <p:cNvSpPr>
            <a:spLocks noGrp="1"/>
          </p:cNvSpPr>
          <p:nvPr>
            <p:ph type="title"/>
          </p:nvPr>
        </p:nvSpPr>
        <p:spPr/>
        <p:txBody>
          <a:bodyPr/>
          <a:lstStyle/>
          <a:p>
            <a:r>
              <a:rPr lang="en-US" dirty="0"/>
              <a:t>Department Policies</a:t>
            </a:r>
            <a:br>
              <a:rPr lang="en-US" dirty="0"/>
            </a:br>
            <a:r>
              <a:rPr lang="en-US" sz="2000" dirty="0"/>
              <a:t>Immigration Violations</a:t>
            </a:r>
            <a:endParaRPr lang="en-US" dirty="0"/>
          </a:p>
        </p:txBody>
      </p:sp>
      <p:sp>
        <p:nvSpPr>
          <p:cNvPr id="3" name="Content Placeholder 2">
            <a:extLst>
              <a:ext uri="{FF2B5EF4-FFF2-40B4-BE49-F238E27FC236}">
                <a16:creationId xmlns:a16="http://schemas.microsoft.com/office/drawing/2014/main" id="{5266307D-FF7C-48C5-B61A-E736F6F92F79}"/>
              </a:ext>
            </a:extLst>
          </p:cNvPr>
          <p:cNvSpPr>
            <a:spLocks noGrp="1"/>
          </p:cNvSpPr>
          <p:nvPr>
            <p:ph idx="1"/>
          </p:nvPr>
        </p:nvSpPr>
        <p:spPr/>
        <p:txBody>
          <a:bodyPr>
            <a:normAutofit/>
          </a:bodyPr>
          <a:lstStyle/>
          <a:p>
            <a:r>
              <a:rPr lang="en-US" b="1" cap="all" dirty="0"/>
              <a:t>445.4.1  CALIFORNIA LAW ENFORCEMENT TELECOMMUNICATIONS SYSTEM (CLETS)</a:t>
            </a:r>
          </a:p>
          <a:p>
            <a:endParaRPr lang="en-US" cap="all" dirty="0"/>
          </a:p>
          <a:p>
            <a:pPr algn="ctr"/>
            <a:r>
              <a:rPr lang="en-US" dirty="0"/>
              <a:t>Members </a:t>
            </a:r>
            <a:r>
              <a:rPr lang="en-US" b="1" dirty="0"/>
              <a:t>shall not</a:t>
            </a:r>
            <a:r>
              <a:rPr lang="en-US" dirty="0"/>
              <a:t> use information transmitted through CLETS for immigration enforcement purposes except for criminal history information and only when consistent with the California Values Act (Government Code § 15160).</a:t>
            </a:r>
          </a:p>
          <a:p>
            <a:pPr algn="ctr"/>
            <a:r>
              <a:rPr lang="en-US" dirty="0"/>
              <a:t>Members shall not use the system to investigate immigration violations of 8 USC § 1325 (improper entry) if that violation is the only criminal history in an individual’s record (Government Code § 15160).</a:t>
            </a:r>
          </a:p>
          <a:p>
            <a:endParaRPr lang="en-US" dirty="0"/>
          </a:p>
        </p:txBody>
      </p:sp>
    </p:spTree>
    <p:extLst>
      <p:ext uri="{BB962C8B-B14F-4D97-AF65-F5344CB8AC3E}">
        <p14:creationId xmlns:p14="http://schemas.microsoft.com/office/powerpoint/2010/main" val="85226722"/>
      </p:ext>
    </p:extLst>
  </p:cSld>
  <p:clrMapOvr>
    <a:masterClrMapping/>
  </p:clrMapOvr>
</p:sld>
</file>

<file path=ppt/theme/theme1.xml><?xml version="1.0" encoding="utf-8"?>
<a:theme xmlns:a="http://schemas.openxmlformats.org/drawingml/2006/main" name="Retrospect">
  <a:themeElements>
    <a:clrScheme name="Custom 3">
      <a:dk1>
        <a:srgbClr val="000000"/>
      </a:dk1>
      <a:lt1>
        <a:sysClr val="window" lastClr="FFFFFF"/>
      </a:lt1>
      <a:dk2>
        <a:srgbClr val="637052"/>
      </a:dk2>
      <a:lt2>
        <a:srgbClr val="CCDDEA"/>
      </a:lt2>
      <a:accent1>
        <a:srgbClr val="BC8D09"/>
      </a:accent1>
      <a:accent2>
        <a:srgbClr val="4B553A"/>
      </a:accent2>
      <a:accent3>
        <a:srgbClr val="DCBB7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67654</TotalTime>
  <Words>1182</Words>
  <Application>Microsoft Office PowerPoint</Application>
  <PresentationFormat>Widescreen</PresentationFormat>
  <Paragraphs>209</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Raleway</vt:lpstr>
      <vt:lpstr>Retrospect</vt:lpstr>
      <vt:lpstr>PowerPoint Presentation</vt:lpstr>
      <vt:lpstr>Presentation Overview</vt:lpstr>
      <vt:lpstr>What is ALPR</vt:lpstr>
      <vt:lpstr>ALPR Users</vt:lpstr>
      <vt:lpstr>ALPR Sharing, Purging, Audits</vt:lpstr>
      <vt:lpstr>ALPR – California SB34 (2015)</vt:lpstr>
      <vt:lpstr>ALPR – California SB54</vt:lpstr>
      <vt:lpstr>Department Policies Immigration Violations</vt:lpstr>
      <vt:lpstr>Department Policies Immigration Violations</vt:lpstr>
      <vt:lpstr>Department Policies Department Standards</vt:lpstr>
      <vt:lpstr>Department Policies Department Standards</vt:lpstr>
      <vt:lpstr>Department Policies Department Standards</vt:lpstr>
      <vt:lpstr>ALPR Use Case</vt:lpstr>
      <vt:lpstr>Not Uses Cases</vt:lpstr>
      <vt:lpstr>Patrol Response</vt:lpstr>
      <vt:lpstr>Patrol Response</vt:lpstr>
      <vt:lpstr>Report Writing</vt:lpstr>
      <vt:lpstr>Damaged Cameras</vt:lpstr>
      <vt:lpstr>CPRA Requests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Andres</dc:creator>
  <cp:lastModifiedBy>Martinez, Andres</cp:lastModifiedBy>
  <cp:revision>194</cp:revision>
  <cp:lastPrinted>2021-05-28T21:08:12Z</cp:lastPrinted>
  <dcterms:created xsi:type="dcterms:W3CDTF">2020-07-09T19:05:29Z</dcterms:created>
  <dcterms:modified xsi:type="dcterms:W3CDTF">2022-06-08T17:09:21Z</dcterms:modified>
</cp:coreProperties>
</file>