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55"/>
  </p:notesMasterIdLst>
  <p:handoutMasterIdLst>
    <p:handoutMasterId r:id="rId56"/>
  </p:handoutMasterIdLst>
  <p:sldIdLst>
    <p:sldId id="451" r:id="rId5"/>
    <p:sldId id="363" r:id="rId6"/>
    <p:sldId id="406" r:id="rId7"/>
    <p:sldId id="403" r:id="rId8"/>
    <p:sldId id="390" r:id="rId9"/>
    <p:sldId id="392" r:id="rId10"/>
    <p:sldId id="410" r:id="rId11"/>
    <p:sldId id="375" r:id="rId12"/>
    <p:sldId id="376" r:id="rId13"/>
    <p:sldId id="411" r:id="rId14"/>
    <p:sldId id="377" r:id="rId15"/>
    <p:sldId id="366" r:id="rId16"/>
    <p:sldId id="340" r:id="rId17"/>
    <p:sldId id="341" r:id="rId18"/>
    <p:sldId id="342" r:id="rId19"/>
    <p:sldId id="268" r:id="rId20"/>
    <p:sldId id="373" r:id="rId21"/>
    <p:sldId id="394" r:id="rId22"/>
    <p:sldId id="383" r:id="rId23"/>
    <p:sldId id="398" r:id="rId24"/>
    <p:sldId id="395" r:id="rId25"/>
    <p:sldId id="397" r:id="rId26"/>
    <p:sldId id="399" r:id="rId27"/>
    <p:sldId id="400" r:id="rId28"/>
    <p:sldId id="401" r:id="rId29"/>
    <p:sldId id="402" r:id="rId30"/>
    <p:sldId id="374" r:id="rId31"/>
    <p:sldId id="404" r:id="rId32"/>
    <p:sldId id="405" r:id="rId33"/>
    <p:sldId id="452" r:id="rId34"/>
    <p:sldId id="415" r:id="rId35"/>
    <p:sldId id="416" r:id="rId36"/>
    <p:sldId id="417" r:id="rId37"/>
    <p:sldId id="418" r:id="rId38"/>
    <p:sldId id="419" r:id="rId39"/>
    <p:sldId id="420" r:id="rId40"/>
    <p:sldId id="453" r:id="rId41"/>
    <p:sldId id="421" r:id="rId42"/>
    <p:sldId id="422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6" r:id="rId53"/>
    <p:sldId id="446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96"/>
    <a:srgbClr val="32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521" autoAdjust="0"/>
  </p:normalViewPr>
  <p:slideViewPr>
    <p:cSldViewPr snapToGrid="0" snapToObjects="1">
      <p:cViewPr varScale="1">
        <p:scale>
          <a:sx n="103" d="100"/>
          <a:sy n="103" d="100"/>
        </p:scale>
        <p:origin x="1854" y="9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8F4D8-A2C0-1448-AB41-6454E161C59D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A11C7-F2A4-D14B-9CF4-935CE88EF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15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2018E-2A41-7C42-9195-7B4281429DC2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76425-CF63-4644-8326-B3D674EE9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11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0BD96-57E6-4A57-8892-D156484D7A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5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The function</a:t>
            </a:r>
            <a:r>
              <a:rPr lang="en-US" baseline="0" dirty="0" smtClean="0">
                <a:latin typeface="Calibri" charset="0"/>
              </a:rPr>
              <a:t> button is located on the left side of the device.</a:t>
            </a:r>
            <a:endParaRPr lang="en-US" dirty="0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1AAAC-4DC6-9B49-8035-9F3F9D6A8321}" type="slidenum">
              <a:rPr lang="en-US" sz="1200">
                <a:solidFill>
                  <a:prstClr val="black"/>
                </a:solidFill>
              </a:rPr>
              <a:pPr/>
              <a:t>12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10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because it is green does not mean it is fully charged.</a:t>
            </a:r>
          </a:p>
          <a:p>
            <a:endParaRPr lang="en-US" dirty="0" smtClean="0"/>
          </a:p>
          <a:p>
            <a:r>
              <a:rPr lang="en-US" dirty="0" smtClean="0"/>
              <a:t>Cameras will obviously use more power when recording etc…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5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the battery reaches this stage, it will continually beep and vibrate until dead.  Be aware for those of you that do not use the docks for upload and charging.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K-9, traffic and PACT.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We also have </a:t>
            </a:r>
            <a:r>
              <a:rPr lang="en-US" dirty="0" err="1" smtClean="0">
                <a:latin typeface="Calibri" charset="0"/>
              </a:rPr>
              <a:t>Molle</a:t>
            </a:r>
            <a:r>
              <a:rPr lang="en-US" dirty="0" smtClean="0">
                <a:latin typeface="Calibri" charset="0"/>
              </a:rPr>
              <a:t> mounts for outer vest carriers only.</a:t>
            </a: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2F9334-B533-0B46-9B22-F27BC2C4566B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43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3F2A2-1F15-BD49-8CF7-1E05F2B2BA2D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87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7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3F2A2-1F15-BD49-8CF7-1E05F2B2BA2D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3F2A2-1F15-BD49-8CF7-1E05F2B2BA2D}" type="slidenum">
              <a:rPr lang="en-US" sz="1200">
                <a:solidFill>
                  <a:prstClr val="black"/>
                </a:solidFill>
              </a:rPr>
              <a:pPr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34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3F2A2-1F15-BD49-8CF7-1E05F2B2BA2D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71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Our </a:t>
            </a:r>
            <a:r>
              <a:rPr lang="en-US" dirty="0">
                <a:latin typeface="Calibri" charset="0"/>
              </a:rPr>
              <a:t>application supports both Android and IOS based phones. 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B29340-9F5C-D748-86A9-7A45E569EBD4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1200" b="1" dirty="0" smtClean="0"/>
              <a:t>Enhanced features</a:t>
            </a:r>
            <a:r>
              <a:rPr lang="en-US" sz="1200" b="1" baseline="0" dirty="0" smtClean="0"/>
              <a:t> of this BWC System: </a:t>
            </a:r>
            <a:endParaRPr lang="en-US" sz="1200" b="1" dirty="0" smtClean="0"/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Configurable HD Capability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Dual Channel Audio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Mute and Markers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Newly Designed Mount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Vibrating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8F215-A538-8C45-A832-07C599ED71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5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D15CC8-DB36-8C4F-802C-A3B79F2858BF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7CB362-79C8-A546-929C-4CCD5EE1C524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This is the Camera Detail display. It will allow you to monitor you AXON Flex, and will describe its condition.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23BA0E-A07A-8240-8453-4AFA642355C1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To add Metadata or description to a specific video, select a video within the Evidence list. Underneath the video thumbnail, there will be 3 fields which can be edited.</a:t>
            </a: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02702E-9D23-C14E-91DE-B844EC97ACEF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 list of videos can be viewed after selecting the Evidence List tab.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Videos can be reviewed by selecting the a single video.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4F8155-A831-8447-94D7-9980C1F9DDEB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</a:rPr>
              <a:t>AXON Citizen added this year and available to be used.</a:t>
            </a:r>
            <a:endParaRPr lang="en-US" dirty="0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4F8155-A831-8447-94D7-9980C1F9DDEB}" type="slidenum">
              <a:rPr lang="en-US" sz="120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4F8155-A831-8447-94D7-9980C1F9DDEB}" type="slidenum">
              <a:rPr lang="en-US" sz="1200"/>
              <a:pPr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EVIDENCE Sync is software created by TASER International Inc.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Once the AXON </a:t>
            </a:r>
            <a:r>
              <a:rPr lang="en-US" dirty="0" smtClean="0">
                <a:latin typeface="Calibri" charset="0"/>
              </a:rPr>
              <a:t>Body </a:t>
            </a:r>
            <a:r>
              <a:rPr lang="en-US" dirty="0">
                <a:latin typeface="Calibri" charset="0"/>
              </a:rPr>
              <a:t>camera is connected, click on the “DEVICE VIDEOS” tab. Their will be an option to upload all videos to the EVIDENCE.com services.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E42BB4-1C1A-7A43-A59D-744FC4B284F8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EVIDENCE Sync is software created by TASER International Inc.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Once the AXON Flex camera is connected, click on the “DEVICE VIDEOS” tab. Their will be an option to upload all videos to the EVIDENCE.com services.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E42BB4-1C1A-7A43-A59D-744FC4B284F8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EVIDENCE Sync is software created by TASER International Inc.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Once the AXON Flex camera is connected, click on the “DEVICE VIDEOS” tab. Their will be an option to upload all videos to the EVIDENCE.com services.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E42BB4-1C1A-7A43-A59D-744FC4B284F8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1200" b="1" dirty="0" smtClean="0"/>
              <a:t>Enhanced features</a:t>
            </a:r>
            <a:r>
              <a:rPr lang="en-US" sz="1200" b="1" baseline="0" dirty="0" smtClean="0"/>
              <a:t> of this BWC System: </a:t>
            </a:r>
            <a:endParaRPr lang="en-US" sz="1200" b="1" dirty="0" smtClean="0"/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Configurable HD Capability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Dual Channel Audio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Mute and Markers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Improved Mount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200" dirty="0" smtClean="0"/>
              <a:t>Vibrating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8F215-A538-8C45-A832-07C599ED71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5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Helvetica" charset="0"/>
                <a:cs typeface="Helvetica" charset="0"/>
              </a:rPr>
              <a:t>Playback </a:t>
            </a:r>
            <a:r>
              <a:rPr lang="en-US" dirty="0" smtClean="0">
                <a:latin typeface="Helvetica" charset="0"/>
                <a:cs typeface="Helvetica" charset="0"/>
              </a:rPr>
              <a:t>– Select which video that you would like play back and select the play button on the bottom.</a:t>
            </a:r>
          </a:p>
          <a:p>
            <a:r>
              <a:rPr lang="en-US" b="1" dirty="0" smtClean="0">
                <a:latin typeface="Helvetica" charset="0"/>
                <a:cs typeface="Helvetica" charset="0"/>
              </a:rPr>
              <a:t>Edit</a:t>
            </a:r>
            <a:r>
              <a:rPr lang="en-US" dirty="0" smtClean="0">
                <a:latin typeface="Helvetica" charset="0"/>
                <a:cs typeface="Helvetica" charset="0"/>
              </a:rPr>
              <a:t> – Allows the user to label the Title, ID, and Categories.</a:t>
            </a:r>
            <a:endParaRPr lang="en-US" b="1" dirty="0" smtClean="0">
              <a:latin typeface="Helvetica" charset="0"/>
              <a:cs typeface="Helvetica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The </a:t>
            </a:r>
            <a:r>
              <a:rPr lang="en-US" dirty="0">
                <a:latin typeface="Calibri" charset="0"/>
              </a:rPr>
              <a:t>DEVICE SETTINGS tab on the left of the screen will allow you to adjust the: Video quality, Microphone Capabilities, Orientation of the Flex, and Mode of usage.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1732E3-ACCE-784F-A839-B13AC39F2217}" type="slidenum">
              <a:rPr lang="en-US" sz="1200"/>
              <a:pPr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The DEVICE SETTINGS tab on the left of the screen will allow you to adjust the: Video quality, Microphone Capabilities, Orientation of the Flex, and Mode of usage.</a:t>
            </a: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75E372-77BA-7441-90F2-1199A4D721DB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Title - 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Label to use for searching later in </a:t>
            </a:r>
            <a:r>
              <a:rPr lang="en-US" dirty="0" err="1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EVIDENCE.com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.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ID –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Usually is the Event Number / DR Number/ CAD Number/ Citation Number.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Categories – 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Defines what type of videos it 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0BD96-57E6-4A57-8892-D156484D7A9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3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environment lends itself to being</a:t>
            </a:r>
            <a:r>
              <a:rPr lang="en-US" baseline="0" dirty="0" smtClean="0"/>
              <a:t> able to display a live demonstration of the software.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Login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Dashboard Overview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Overview of categories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If you want to do away with the default category,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 most important category, is your most important category.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Most recent uploads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Here is the one from 2:00 that you wanted to view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Video Media Player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Explain the evidence details on the side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Based on the icons that you can see on the video media player, those are the capabilities of which you are permissioned to have access.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For example, if you want to share evidence, but you don’t see the icon for share evidence, you are not permissioned to do so.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Otherwise, if you see an icon, this means you have permission to use this tool in the media player.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Markers and Clips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Show redaction capabilities – but don’t go into this during user classes 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Creating cases – are they going to be able to share with anyone or is this above their job? (in some agencies, this is just the role of the 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Audit Trail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09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20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6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/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8F215-A538-8C45-A832-07C599ED71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5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For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channel audio recording.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78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Switch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Turns the camera’s power on or off.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On/Off Indicator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When the camera’s power is turned on, the red portion is exposed. When the camera power is turned off, the red portion is covered from 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6425-CF63-4644-8326-B3D674EE91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Buffering mode is configurable up to 2 minutes!!!</a:t>
            </a:r>
            <a:r>
              <a:rPr lang="en-US" baseline="0" dirty="0" smtClean="0">
                <a:latin typeface="Calibri" charset="0"/>
              </a:rPr>
              <a:t>  </a:t>
            </a:r>
          </a:p>
          <a:p>
            <a:endParaRPr lang="en-US" baseline="0" dirty="0" smtClean="0">
              <a:latin typeface="Calibri" charset="0"/>
            </a:endParaRPr>
          </a:p>
          <a:p>
            <a:r>
              <a:rPr lang="en-US" baseline="0" dirty="0" smtClean="0">
                <a:latin typeface="Calibri" charset="0"/>
              </a:rPr>
              <a:t>Buffering is configurable up to 2 minutes, but the default is 30 seconds</a:t>
            </a:r>
            <a:endParaRPr lang="en-US" dirty="0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1AAAC-4DC6-9B49-8035-9F3F9D6A8321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0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The Event button is located on the front and center of the Controller.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1AAAC-4DC6-9B49-8035-9F3F9D6A8321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1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The Event button is located on the </a:t>
            </a:r>
            <a:r>
              <a:rPr lang="en-US" dirty="0" smtClean="0">
                <a:latin typeface="Calibri" charset="0"/>
              </a:rPr>
              <a:t>front </a:t>
            </a:r>
            <a:r>
              <a:rPr lang="en-US" dirty="0">
                <a:latin typeface="Calibri" charset="0"/>
              </a:rPr>
              <a:t>and center of the Controller. 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Some issues with this location to be aware of:  lateral vascular neck restraint can shut the camera off.</a:t>
            </a:r>
          </a:p>
          <a:p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Long 5 second hold of this button will stop recording.</a:t>
            </a:r>
            <a:endParaRPr lang="en-US" dirty="0">
              <a:latin typeface="Calibri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480" indent="-282492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51AAAC-4DC6-9B49-8035-9F3F9D6A8321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8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38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726" y="1646729"/>
            <a:ext cx="8217962" cy="796078"/>
          </a:xfrm>
        </p:spPr>
        <p:txBody>
          <a:bodyPr anchor="b"/>
          <a:lstStyle>
            <a:lvl1pPr algn="l">
              <a:lnSpc>
                <a:spcPts val="3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2015 Taser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0" y="2544428"/>
            <a:ext cx="8212138" cy="411538"/>
          </a:xfrm>
        </p:spPr>
        <p:txBody>
          <a:bodyPr anchor="ctr"/>
          <a:lstStyle>
            <a:lvl1pPr marL="0" indent="0" algn="l">
              <a:buNone/>
              <a:defRPr sz="29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Smart Weapons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3550" y="4655221"/>
            <a:ext cx="1007952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4112" y="4331718"/>
            <a:ext cx="1292447" cy="292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85983"/>
            <a: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protect life.</a:t>
            </a:r>
            <a:b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protect Truth.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7405" y="3095819"/>
            <a:ext cx="403029" cy="0"/>
          </a:xfrm>
          <a:prstGeom prst="line">
            <a:avLst/>
          </a:prstGeom>
          <a:ln w="12700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95" y="822643"/>
            <a:ext cx="853442" cy="6120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" y="815601"/>
            <a:ext cx="987554" cy="615128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1644720" y="741638"/>
            <a:ext cx="0" cy="7596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774" userDrawn="1">
          <p15:clr>
            <a:srgbClr val="FBAE40"/>
          </p15:clr>
        </p15:guide>
        <p15:guide id="2" orient="horz" pos="147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69" y="391318"/>
            <a:ext cx="7737457" cy="5853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second line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378324"/>
            <a:ext cx="2580396" cy="1317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3406" y="3378324"/>
            <a:ext cx="2580396" cy="1317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63562" y="1408396"/>
            <a:ext cx="2582509" cy="1850141"/>
          </a:xfrm>
          <a:solidFill>
            <a:schemeClr val="bg1">
              <a:lumMod val="75000"/>
            </a:schemeClr>
          </a:solidFill>
          <a:ln w="12700">
            <a:solidFill>
              <a:srgbClr val="555555"/>
            </a:solidFill>
          </a:ln>
        </p:spPr>
        <p:txBody>
          <a:bodyPr tIns="457200"/>
          <a:lstStyle>
            <a:lvl1pPr algn="ctr">
              <a:defRPr sz="1400" b="0"/>
            </a:lvl1pPr>
          </a:lstStyle>
          <a:p>
            <a:r>
              <a:rPr lang="en-US" smtClean="0"/>
              <a:t>Click icon to insert picture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168720" y="1408396"/>
            <a:ext cx="2582509" cy="1850141"/>
          </a:xfrm>
          <a:solidFill>
            <a:schemeClr val="bg1">
              <a:lumMod val="75000"/>
            </a:schemeClr>
          </a:solidFill>
          <a:ln w="12700">
            <a:solidFill>
              <a:srgbClr val="555555"/>
            </a:solidFill>
          </a:ln>
        </p:spPr>
        <p:txBody>
          <a:bodyPr tIns="457200"/>
          <a:lstStyle>
            <a:lvl1pPr algn="ctr">
              <a:defRPr sz="1400" b="0"/>
            </a:lvl1pPr>
          </a:lstStyle>
          <a:p>
            <a:r>
              <a:rPr lang="en-US" smtClean="0"/>
              <a:t>Click icon to insert picture</a:t>
            </a:r>
            <a:endParaRPr lang="en-US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997212"/>
            <a:ext cx="7748577" cy="28386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564" y="390395"/>
            <a:ext cx="7737457" cy="26601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second line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18" y="1330938"/>
            <a:ext cx="2743200" cy="326350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  <a:lvl2pPr marL="114300" indent="-112713">
              <a:defRPr/>
            </a:lvl2pPr>
            <a:lvl3pPr marL="228600" indent="-112713">
              <a:defRPr/>
            </a:lvl3pPr>
            <a:lvl4pPr marL="342900" indent="-119063">
              <a:tabLst/>
              <a:defRPr/>
            </a:lvl4pPr>
            <a:lvl5pPr marL="457200" indent="-1143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828617" y="1349714"/>
            <a:ext cx="4800600" cy="2283885"/>
          </a:xfrm>
          <a:solidFill>
            <a:schemeClr val="bg1">
              <a:lumMod val="75000"/>
            </a:schemeClr>
          </a:solidFill>
          <a:ln w="12700">
            <a:solidFill>
              <a:srgbClr val="555555"/>
            </a:solidFill>
          </a:ln>
        </p:spPr>
        <p:txBody>
          <a:bodyPr vert="horz" lIns="0" tIns="457200" rIns="0" bIns="0" rtlCol="0">
            <a:noAutofit/>
          </a:bodyPr>
          <a:lstStyle>
            <a:lvl1pPr algn="ctr">
              <a:defRPr lang="en-US" sz="1400" b="0"/>
            </a:lvl1pPr>
          </a:lstStyle>
          <a:p>
            <a:r>
              <a:rPr lang="en-US" smtClean="0"/>
              <a:t>Click icon to insert picture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997212"/>
            <a:ext cx="7748577" cy="28386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597ECC0-0D4D-5B44-9252-7BD567B7C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18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ftr" sz="quarter" idx="10"/>
          </p:nvPr>
        </p:nvSpPr>
        <p:spPr bwMode="auto">
          <a:xfrm flipV="1">
            <a:off x="2971800" y="5614498"/>
            <a:ext cx="184150" cy="158163"/>
          </a:xfrm>
          <a:ln>
            <a:miter lim="800000"/>
            <a:headEnd/>
            <a:tailEnd/>
          </a:ln>
        </p:spPr>
        <p:txBody>
          <a:bodyPr>
            <a:spAutoFit/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44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0B71EB0C-4E90-6540-966B-B58197A5F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98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48000" y="4686299"/>
            <a:ext cx="42672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6142682E-23E7-7946-8B9F-BCA396A0B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8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+ Produc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387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726" y="1646729"/>
            <a:ext cx="8217962" cy="796078"/>
          </a:xfrm>
        </p:spPr>
        <p:txBody>
          <a:bodyPr anchor="b"/>
          <a:lstStyle>
            <a:lvl1pPr algn="l">
              <a:lnSpc>
                <a:spcPts val="34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2015 Taser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0" y="2544428"/>
            <a:ext cx="8212138" cy="411538"/>
          </a:xfrm>
        </p:spPr>
        <p:txBody>
          <a:bodyPr anchor="ctr"/>
          <a:lstStyle>
            <a:lvl1pPr marL="0" indent="0" algn="l">
              <a:buNone/>
              <a:defRPr sz="29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Smart Weapons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3550" y="4655221"/>
            <a:ext cx="1007952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4112" y="4331718"/>
            <a:ext cx="1292447" cy="292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85983"/>
            <a: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protect life.</a:t>
            </a:r>
            <a:b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000" cap="all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protect Truth.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97405" y="3095819"/>
            <a:ext cx="403029" cy="0"/>
          </a:xfrm>
          <a:prstGeom prst="line">
            <a:avLst/>
          </a:prstGeom>
          <a:ln w="12700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95" y="822643"/>
            <a:ext cx="853442" cy="612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" y="815601"/>
            <a:ext cx="987554" cy="6151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644720" y="741638"/>
            <a:ext cx="0" cy="7596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3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473" userDrawn="1">
          <p15:clr>
            <a:srgbClr val="FBAE40"/>
          </p15:clr>
        </p15:guide>
        <p15:guide id="2" orient="horz" pos="17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550" y="2351607"/>
            <a:ext cx="8220338" cy="2139553"/>
          </a:xfrm>
        </p:spPr>
        <p:txBody>
          <a:bodyPr anchor="t"/>
          <a:lstStyle>
            <a:lvl1pPr>
              <a:lnSpc>
                <a:spcPts val="3200"/>
              </a:lnSpc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locavore</a:t>
            </a:r>
            <a:br>
              <a:rPr lang="en-US" smtClean="0"/>
            </a:br>
            <a:r>
              <a:rPr lang="en-US" smtClean="0"/>
              <a:t>shoreditch</a:t>
            </a:r>
            <a:br>
              <a:rPr lang="en-US" smtClean="0"/>
            </a:br>
            <a:r>
              <a:rPr lang="en-US" smtClean="0"/>
              <a:t>Direct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3128" y="2236566"/>
            <a:ext cx="403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645" y="1828811"/>
            <a:ext cx="542290" cy="407609"/>
          </a:xfrm>
        </p:spPr>
        <p:txBody>
          <a:bodyPr anchor="b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3100" b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/ 2-Line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564" y="389302"/>
            <a:ext cx="7753635" cy="59580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Second line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18" y="1365142"/>
            <a:ext cx="8207846" cy="3229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997212"/>
            <a:ext cx="7748577" cy="28386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675399"/>
            <a:ext cx="7748577" cy="6454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69" y="391318"/>
            <a:ext cx="7753635" cy="595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Second line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18" y="1365142"/>
            <a:ext cx="8207846" cy="32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997212"/>
            <a:ext cx="7748577" cy="28386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405023"/>
            <a:ext cx="116205" cy="216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endParaRPr lang="en-US" sz="135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3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675399"/>
            <a:ext cx="7748577" cy="6454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69" y="391320"/>
            <a:ext cx="7737457" cy="6063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second line goes here</a:t>
            </a:r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997212"/>
            <a:ext cx="7748577" cy="28386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378324"/>
            <a:ext cx="2580396" cy="1317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3406" y="3378324"/>
            <a:ext cx="2580396" cy="1317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388" y="675399"/>
            <a:ext cx="7748577" cy="6454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>
                <a:solidFill>
                  <a:srgbClr val="1D252D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800">
                <a:solidFill>
                  <a:srgbClr val="1D252D"/>
                </a:solidFill>
              </a:defRPr>
            </a:lvl5pPr>
          </a:lstStyle>
          <a:p>
            <a:pPr lvl="0"/>
            <a:r>
              <a:rPr lang="en-US" smtClean="0"/>
              <a:t>Subhead goes here Arial Regular 18pt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63562" y="1408396"/>
            <a:ext cx="2582509" cy="1850141"/>
          </a:xfrm>
          <a:solidFill>
            <a:schemeClr val="bg1">
              <a:lumMod val="75000"/>
            </a:schemeClr>
          </a:solidFill>
          <a:ln w="12700">
            <a:solidFill>
              <a:srgbClr val="555555"/>
            </a:solidFill>
          </a:ln>
        </p:spPr>
        <p:txBody>
          <a:bodyPr tIns="457200"/>
          <a:lstStyle>
            <a:lvl1pPr algn="ctr">
              <a:defRPr sz="1400" b="0"/>
            </a:lvl1pPr>
          </a:lstStyle>
          <a:p>
            <a:r>
              <a:rPr lang="en-US" smtClean="0"/>
              <a:t>Click icon to insert picture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168720" y="1408396"/>
            <a:ext cx="2582509" cy="1850141"/>
          </a:xfrm>
          <a:solidFill>
            <a:schemeClr val="bg1">
              <a:lumMod val="75000"/>
            </a:schemeClr>
          </a:solidFill>
          <a:ln w="12700">
            <a:solidFill>
              <a:srgbClr val="555555"/>
            </a:solidFill>
          </a:ln>
        </p:spPr>
        <p:txBody>
          <a:bodyPr tIns="457200"/>
          <a:lstStyle>
            <a:lvl1pPr algn="ctr">
              <a:defRPr sz="1400" b="0"/>
            </a:lvl1pPr>
          </a:lstStyle>
          <a:p>
            <a:r>
              <a:rPr lang="en-US" smtClean="0"/>
              <a:t>Click icon to insert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64" y="388950"/>
            <a:ext cx="7737457" cy="642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18" y="1330938"/>
            <a:ext cx="8207846" cy="32635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9955" y="4817051"/>
            <a:ext cx="1007952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900" cap="all" spc="10" baseline="0">
                <a:solidFill>
                  <a:srgbClr val="1D25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983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032" y="4818999"/>
            <a:ext cx="99380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900" cap="all" spc="10" baseline="0">
                <a:solidFill>
                  <a:srgbClr val="1D25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defTabSz="68598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2293" y="4817051"/>
            <a:ext cx="239926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000"/>
              </a:lnSpc>
              <a:defRPr sz="900" cap="all" baseline="0">
                <a:solidFill>
                  <a:srgbClr val="1D25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983"/>
            <a:fld id="{66AAC4B9-D076-4EDE-95EF-583075D9596D}" type="slidenum">
              <a:rPr lang="en-US" smtClean="0"/>
              <a:pPr defTabSz="685983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396515"/>
            <a:ext cx="116205" cy="220459"/>
          </a:xfrm>
          <a:prstGeom prst="rect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484997" y="722099"/>
            <a:ext cx="403029" cy="0"/>
          </a:xfrm>
          <a:prstGeom prst="line">
            <a:avLst/>
          </a:prstGeom>
          <a:ln w="12700">
            <a:solidFill>
              <a:srgbClr val="1D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5295" y="4780250"/>
            <a:ext cx="8433118" cy="0"/>
          </a:xfrm>
          <a:prstGeom prst="line">
            <a:avLst/>
          </a:prstGeom>
          <a:ln w="12700">
            <a:solidFill>
              <a:srgbClr val="1D2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87" y="840858"/>
            <a:ext cx="307849" cy="2801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11" y="324520"/>
            <a:ext cx="304801" cy="3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9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2400"/>
        </a:lnSpc>
        <a:spcBef>
          <a:spcPct val="0"/>
        </a:spcBef>
        <a:buNone/>
        <a:defRPr sz="2400" b="0" kern="1200" cap="all" baseline="0">
          <a:solidFill>
            <a:srgbClr val="1D252D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ts val="19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15888" indent="-112713" algn="l" defTabSz="685800" rtl="0" eaLnBrk="1" latinLnBrk="0" hangingPunct="1">
        <a:lnSpc>
          <a:spcPts val="19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7013" indent="-112713" algn="l" defTabSz="685800" rtl="0" eaLnBrk="1" latinLnBrk="0" hangingPunct="1">
        <a:lnSpc>
          <a:spcPts val="19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42900" indent="-119063" algn="l" defTabSz="685800" rtl="0" eaLnBrk="1" latinLnBrk="0" hangingPunct="1">
        <a:lnSpc>
          <a:spcPts val="19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60375" indent="-114300" algn="l" defTabSz="685800" rtl="0" eaLnBrk="1" latinLnBrk="0" hangingPunct="1">
        <a:lnSpc>
          <a:spcPts val="19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92" userDrawn="1">
          <p15:clr>
            <a:srgbClr val="F26B43"/>
          </p15:clr>
        </p15:guide>
        <p15:guide id="3" pos="5599" userDrawn="1">
          <p15:clr>
            <a:srgbClr val="F26B43"/>
          </p15:clr>
        </p15:guide>
        <p15:guide id="4" orient="horz" pos="961" userDrawn="1">
          <p15:clr>
            <a:srgbClr val="F26B43"/>
          </p15:clr>
        </p15:guide>
        <p15:guide id="5" orient="horz" pos="389" userDrawn="1">
          <p15:clr>
            <a:srgbClr val="F26B43"/>
          </p15:clr>
        </p15:guide>
        <p15:guide id="6" orient="horz" pos="2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Axon body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 smtClean="0"/>
              <a:t>Spokane Police Training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56" y="719127"/>
            <a:ext cx="2694968" cy="36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9" y="470920"/>
            <a:ext cx="3298968" cy="4365610"/>
          </a:xfrm>
          <a:prstGeom prst="rect">
            <a:avLst/>
          </a:prstGeom>
        </p:spPr>
      </p:pic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3908607" y="1289487"/>
            <a:ext cx="4783789" cy="3394473"/>
          </a:xfrm>
        </p:spPr>
        <p:txBody>
          <a:bodyPr/>
          <a:lstStyle/>
          <a:p>
            <a:endParaRPr lang="en-US" sz="20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Arial" charset="0"/>
              </a:rPr>
              <a:t>To stop recording,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dirty="0">
                <a:latin typeface="Arial" charset="0"/>
                <a:ea typeface="ＭＳ Ｐゴシック" charset="0"/>
                <a:cs typeface="Arial" charset="0"/>
              </a:rPr>
              <a:t>press and hold the </a:t>
            </a:r>
            <a:r>
              <a:rPr lang="en-US" sz="2400" u="sng" dirty="0">
                <a:latin typeface="Arial" charset="0"/>
                <a:ea typeface="ＭＳ Ｐゴシック" charset="0"/>
                <a:cs typeface="Arial" charset="0"/>
              </a:rPr>
              <a:t>EVENT Button</a:t>
            </a:r>
            <a:r>
              <a:rPr lang="en-US" sz="2400" b="0" u="sng" dirty="0">
                <a:latin typeface="Arial" charset="0"/>
                <a:ea typeface="ＭＳ Ｐゴシック" charset="0"/>
                <a:cs typeface="Arial" charset="0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videos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58" y="2986723"/>
            <a:ext cx="3092417" cy="10772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07575" y="3525361"/>
            <a:ext cx="45719" cy="2246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8981D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rgbClr val="92D050"/>
                </a:glo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2" y="2696694"/>
            <a:ext cx="2498978" cy="870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2" y="1673688"/>
            <a:ext cx="2498978" cy="87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3569" y="388945"/>
            <a:ext cx="7737457" cy="642662"/>
          </a:xfrm>
        </p:spPr>
        <p:txBody>
          <a:bodyPr/>
          <a:lstStyle/>
          <a:p>
            <a:r>
              <a:rPr lang="en-US" dirty="0" smtClean="0"/>
              <a:t>Operating MODES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421326"/>
              </p:ext>
            </p:extLst>
          </p:nvPr>
        </p:nvGraphicFramePr>
        <p:xfrm>
          <a:off x="3790826" y="1673688"/>
          <a:ext cx="4938464" cy="1751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9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Operation LED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Operating</a:t>
                      </a:r>
                      <a:r>
                        <a:rPr lang="en-US" sz="1600" baseline="0" dirty="0" smtClean="0">
                          <a:latin typeface="+mn-lt"/>
                        </a:rPr>
                        <a:t> Mode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Solid Red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Booting Up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Blinking Green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Buffering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Blinking Red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Recording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Slide Number Placeholder 5"/>
          <p:cNvSpPr txBox="1">
            <a:spLocks/>
          </p:cNvSpPr>
          <p:nvPr/>
        </p:nvSpPr>
        <p:spPr>
          <a:xfrm>
            <a:off x="8702293" y="4828387"/>
            <a:ext cx="335398" cy="273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AC4B9-D076-4EDE-95EF-583075D9596D}" type="slidenum">
              <a:rPr lang="en-US" sz="900" smtClean="0"/>
              <a:pPr/>
              <a:t>11</a:t>
            </a:fld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2" y="3719640"/>
            <a:ext cx="2498978" cy="870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44328" y="3073971"/>
            <a:ext cx="45719" cy="2246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8981D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rgbClr val="92D050"/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4327" y="4096977"/>
            <a:ext cx="45719" cy="2246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32186" y="2042840"/>
            <a:ext cx="45719" cy="2246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2"/>
          <p:cNvSpPr>
            <a:spLocks noGrp="1"/>
          </p:cNvSpPr>
          <p:nvPr>
            <p:ph type="title"/>
          </p:nvPr>
        </p:nvSpPr>
        <p:spPr>
          <a:xfrm>
            <a:off x="425450" y="54918"/>
            <a:ext cx="8229600" cy="857250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/>
            </a:r>
            <a:br>
              <a:rPr lang="en-US" dirty="0">
                <a:latin typeface="+mj-lt"/>
                <a:ea typeface="ＭＳ Ｐゴシック" charset="0"/>
              </a:rPr>
            </a:br>
            <a:r>
              <a:rPr lang="en-US" dirty="0" smtClean="0">
                <a:latin typeface="+mj-lt"/>
                <a:ea typeface="ＭＳ Ｐゴシック" charset="0"/>
              </a:rPr>
              <a:t>adding markers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3455974" y="1433914"/>
            <a:ext cx="4783789" cy="3394473"/>
          </a:xfrm>
        </p:spPr>
        <p:txBody>
          <a:bodyPr/>
          <a:lstStyle/>
          <a:p>
            <a:pPr algn="ctr"/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algn="ctr"/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algn="ctr"/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Press and release the function button.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3103" y="2377248"/>
            <a:ext cx="3270964" cy="95138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42079" y="1740484"/>
            <a:ext cx="521624" cy="215435"/>
          </a:xfrm>
          <a:prstGeom prst="straightConnector1">
            <a:avLst/>
          </a:prstGeom>
          <a:ln w="38100" cmpd="sng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911" y="1968506"/>
            <a:ext cx="1227043" cy="541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 dirty="0" smtClean="0">
                <a:solidFill>
                  <a:srgbClr val="555555"/>
                </a:solidFill>
                <a:latin typeface="Arial" charset="0"/>
                <a:ea typeface="ＭＳ Ｐゴシック" charset="0"/>
                <a:cs typeface="Arial" charset="0"/>
              </a:rPr>
              <a:t>Function Button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Battery Life</a:t>
            </a:r>
          </a:p>
        </p:txBody>
      </p:sp>
      <p:pic>
        <p:nvPicPr>
          <p:cNvPr id="512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9836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34537"/>
              </p:ext>
            </p:extLst>
          </p:nvPr>
        </p:nvGraphicFramePr>
        <p:xfrm>
          <a:off x="3819918" y="1612352"/>
          <a:ext cx="4938464" cy="1010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LED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 Life Indicator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 Green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</a:t>
                      </a:r>
                      <a:r>
                        <a:rPr lang="en-US" sz="1800" baseline="0" dirty="0" smtClean="0"/>
                        <a:t> – 100%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b-green-lig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5" y="679324"/>
            <a:ext cx="3314516" cy="39707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Battery Life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pic>
        <p:nvPicPr>
          <p:cNvPr id="512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9836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488804"/>
              </p:ext>
            </p:extLst>
          </p:nvPr>
        </p:nvGraphicFramePr>
        <p:xfrm>
          <a:off x="3819918" y="1612352"/>
          <a:ext cx="4938464" cy="138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LED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 Life Indicator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 Green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</a:t>
                      </a:r>
                      <a:r>
                        <a:rPr lang="en-US" sz="1800" baseline="0" dirty="0" smtClean="0"/>
                        <a:t> – 100%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</a:t>
                      </a:r>
                      <a:r>
                        <a:rPr lang="en-US" sz="1800" baseline="0" dirty="0" smtClean="0"/>
                        <a:t> Yellow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 – 40%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 descr="ab-yellow-l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3" y="675816"/>
            <a:ext cx="3362278" cy="40280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Battery Life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pic>
        <p:nvPicPr>
          <p:cNvPr id="512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9836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12650"/>
              </p:ext>
            </p:extLst>
          </p:nvPr>
        </p:nvGraphicFramePr>
        <p:xfrm>
          <a:off x="3819918" y="1612350"/>
          <a:ext cx="4938464" cy="239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9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LED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Battery Life Indicator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 Green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</a:t>
                      </a:r>
                      <a:r>
                        <a:rPr lang="en-US" sz="1800" baseline="0" dirty="0" smtClean="0"/>
                        <a:t> – 100%</a:t>
                      </a:r>
                      <a:endParaRPr lang="en-US" sz="1800" dirty="0"/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</a:t>
                      </a:r>
                      <a:r>
                        <a:rPr lang="en-US" sz="1800" baseline="0" dirty="0" smtClean="0"/>
                        <a:t> Yellow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 – 40%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Solid Red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 – 19%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9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Blinking Red &amp; Yellow</a:t>
                      </a:r>
                      <a:endParaRPr lang="en-US" sz="1800" dirty="0"/>
                    </a:p>
                  </a:txBody>
                  <a:tcPr marT="45678" marB="4567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Depleted</a:t>
                      </a:r>
                    </a:p>
                    <a:p>
                      <a:r>
                        <a:rPr lang="en-US" sz="1800" dirty="0" smtClean="0"/>
                        <a:t>Dead Battery </a:t>
                      </a:r>
                    </a:p>
                  </a:txBody>
                  <a:tcPr marT="45678" marB="4567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ab-red-lig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3" y="669980"/>
            <a:ext cx="3259819" cy="39052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Mounting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sp>
        <p:nvSpPr>
          <p:cNvPr id="2" name="Content Placeholder 3"/>
          <p:cNvSpPr>
            <a:spLocks noGrp="1"/>
          </p:cNvSpPr>
          <p:nvPr>
            <p:ph sz="half" idx="4294967295"/>
          </p:nvPr>
        </p:nvSpPr>
        <p:spPr>
          <a:xfrm>
            <a:off x="3277658" y="1407319"/>
            <a:ext cx="4038600" cy="339447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sz="2800" dirty="0" smtClean="0">
                <a:ea typeface="ＭＳ Ｐゴシック" pitchFamily="34" charset="-128"/>
              </a:rPr>
              <a:t>Flexible Mount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sz="3200" dirty="0" smtClean="0">
              <a:ea typeface="ＭＳ Ｐゴシック" pitchFamily="34" charset="-128"/>
            </a:endParaRPr>
          </a:p>
        </p:txBody>
      </p:sp>
      <p:pic>
        <p:nvPicPr>
          <p:cNvPr id="3" name="Picture 2" descr="Magnet,-Flexible,-Axon-Body-2-74020-500x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" y="388950"/>
            <a:ext cx="2868083" cy="3441700"/>
          </a:xfrm>
          <a:prstGeom prst="rect">
            <a:avLst/>
          </a:prstGeom>
        </p:spPr>
      </p:pic>
      <p:pic>
        <p:nvPicPr>
          <p:cNvPr id="4" name="Picture 3" descr="Magnet,-Outerwear,-Axon-Body-2-74021-500x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75" y="1657350"/>
            <a:ext cx="2905125" cy="348615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569758" y="2787055"/>
            <a:ext cx="4038600" cy="3394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15888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7013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42900" indent="-11906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60375" indent="-11430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sz="2800" dirty="0" smtClean="0">
                <a:ea typeface="ＭＳ Ｐゴシック" pitchFamily="34" charset="-128"/>
              </a:rPr>
              <a:t>Outerwear Mount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sz="32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Docking &amp; Charging the camera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19642" y="1522818"/>
            <a:ext cx="4065587" cy="324445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4" name="Picture 3" descr="Shot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91" y="1181564"/>
            <a:ext cx="3707849" cy="3090531"/>
          </a:xfrm>
          <a:prstGeom prst="rect">
            <a:avLst/>
          </a:prstGeom>
        </p:spPr>
      </p:pic>
      <p:pic>
        <p:nvPicPr>
          <p:cNvPr id="6" name="Picture 5" descr="Shot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4" y="1432647"/>
            <a:ext cx="3407482" cy="28394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64" y="388949"/>
            <a:ext cx="7737457" cy="1178593"/>
          </a:xfrm>
        </p:spPr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Initial connection (momentary)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Solid red (for up to 20 seconds or fewer)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THIS IS NORMAL</a:t>
            </a:r>
          </a:p>
        </p:txBody>
      </p:sp>
      <p:pic>
        <p:nvPicPr>
          <p:cNvPr id="4" name="Picture 3" descr="AB-Bottom-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0" y="1431306"/>
            <a:ext cx="3510412" cy="172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In queue awaiting upload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Solid yellow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THIS IS NORMAL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  <p:pic>
        <p:nvPicPr>
          <p:cNvPr id="3" name="Picture 2" descr="AB-Bottom-Yel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57" y="1492120"/>
            <a:ext cx="3447905" cy="16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Axon </a:t>
            </a:r>
            <a:r>
              <a:rPr lang="en-US" dirty="0" smtClean="0"/>
              <a:t>Body 2 overview</a:t>
            </a:r>
            <a:r>
              <a:rPr lang="en-US" dirty="0"/>
              <a:t>	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78940" y="1371153"/>
            <a:ext cx="3981721" cy="269090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15888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7013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42900" indent="-11906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60375" indent="-11430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/>
              <a:t>Configurable HD Capability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Dual Channel Audio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Markers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Mounts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Vibrating Feedback</a:t>
            </a:r>
          </a:p>
          <a:p>
            <a:pPr>
              <a:lnSpc>
                <a:spcPct val="70000"/>
              </a:lnSpc>
            </a:pPr>
            <a:endParaRPr lang="en-US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02293" y="4828387"/>
            <a:ext cx="335398" cy="273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AC4B9-D076-4EDE-95EF-583075D9596D}" type="slidenum">
              <a:rPr lang="en-US" sz="900" smtClean="0"/>
              <a:pPr/>
              <a:t>2</a:t>
            </a:fld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86" y="559169"/>
            <a:ext cx="3298968" cy="43656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Uploading data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Blinking yellow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THIS IS GOOD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8583" y="2217561"/>
            <a:ext cx="104342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B-Bottom-Yel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57" y="1492120"/>
            <a:ext cx="3447905" cy="16963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77726" y="2240420"/>
            <a:ext cx="1054286" cy="4571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101600">
              <a:schemeClr val="bg2">
                <a:lumMod val="60000"/>
                <a:lumOff val="40000"/>
                <a:alpha val="8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96469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Upload Complete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Solid green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DOES NOT ENSURE THE BATTERY IS FULLY CHARGED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JUST UPLOADED</a:t>
            </a:r>
          </a:p>
        </p:txBody>
      </p:sp>
      <p:pic>
        <p:nvPicPr>
          <p:cNvPr id="3" name="Picture 2" descr="AB-Bottom-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22" y="1475256"/>
            <a:ext cx="3196635" cy="15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B-Bottom-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0" y="1431306"/>
            <a:ext cx="3510412" cy="172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Indicators during the upload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Device not assigned, agency mismatch,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c</a:t>
            </a:r>
            <a:r>
              <a:rPr lang="en-US" sz="2400" b="1" dirty="0" smtClean="0">
                <a:solidFill>
                  <a:schemeClr val="tx2"/>
                </a:solidFill>
              </a:rPr>
              <a:t>amera set in the offline mode, or device error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Blinking red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CONTACT SNIDER IF YOU SEE THIS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77726" y="2172362"/>
            <a:ext cx="105428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rgbClr val="FF000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-Bottom-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77" y="1320879"/>
            <a:ext cx="3510412" cy="172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Firmware update, internal battery charging,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e</a:t>
            </a:r>
            <a:r>
              <a:rPr lang="en-US" sz="2400" b="1" dirty="0" smtClean="0">
                <a:solidFill>
                  <a:schemeClr val="tx2"/>
                </a:solidFill>
              </a:rPr>
              <a:t>xtremely low battery, or memory full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Blinking red and yellow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DO NOT REMOVE THE CAMERA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5301" y="2070111"/>
            <a:ext cx="1054286" cy="4571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101600">
              <a:schemeClr val="bg2">
                <a:lumMod val="60000"/>
                <a:lumOff val="40000"/>
                <a:alpha val="8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-Bottom-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22" y="1475256"/>
            <a:ext cx="3196635" cy="1572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Transfer error, device re-trying to transfer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or camera is left powered on when inserted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Blinking green and yellow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REMOVE THE CAMERA AND RE-INSERT IT</a:t>
            </a: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87049" y="2158559"/>
            <a:ext cx="1054286" cy="4571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101600">
              <a:schemeClr val="bg2">
                <a:lumMod val="60000"/>
                <a:lumOff val="40000"/>
                <a:alpha val="8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B-Bottom-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0" y="1431306"/>
            <a:ext cx="3510412" cy="172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Network error (no connection)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Blinking red, yellow, and then green (cycling all colors)</a:t>
            </a:r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PLEASE NOTIFY SNIDER IF YOU SEE THIS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47604" y="2172361"/>
            <a:ext cx="1054286" cy="4571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101600">
              <a:schemeClr val="bg2">
                <a:lumMod val="60000"/>
                <a:lumOff val="40000"/>
                <a:alpha val="8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163921" y="2149977"/>
            <a:ext cx="1054286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rgbClr val="00B05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B-Bottom-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40" y="1431306"/>
            <a:ext cx="3510412" cy="172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LED information while on dock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Indicators during the upload process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7612" y="3048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Axon Dock has no communication with the camera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LED off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SEE IF THE DOCK HAS POWER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sz="2400" b="1" dirty="0" smtClean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6241" y="2098120"/>
            <a:ext cx="1145772" cy="1541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Pairing your axon body 2 device 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19642" y="1522818"/>
            <a:ext cx="4065587" cy="324445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4541" y="1338152"/>
            <a:ext cx="543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 smtClean="0"/>
              <a:t>Turn </a:t>
            </a:r>
            <a:r>
              <a:rPr lang="en-US" dirty="0"/>
              <a:t>on the Axon Body 2 camera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lvl="0" indent="-342900">
              <a:buAutoNum type="arabicPeriod"/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3564" y="1031612"/>
            <a:ext cx="1912955" cy="2409792"/>
            <a:chOff x="727845" y="949161"/>
            <a:chExt cx="2529502" cy="3186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45" y="949161"/>
              <a:ext cx="2529502" cy="318647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2693269" y="1155026"/>
              <a:ext cx="281057" cy="149309"/>
            </a:xfrm>
            <a:custGeom>
              <a:avLst/>
              <a:gdLst>
                <a:gd name="connsiteX0" fmla="*/ 2306 w 281057"/>
                <a:gd name="connsiteY0" fmla="*/ 134024 h 149309"/>
                <a:gd name="connsiteX1" fmla="*/ 97556 w 281057"/>
                <a:gd name="connsiteY1" fmla="*/ 16549 h 149309"/>
                <a:gd name="connsiteX2" fmla="*/ 278531 w 281057"/>
                <a:gd name="connsiteY2" fmla="*/ 13374 h 149309"/>
                <a:gd name="connsiteX3" fmla="*/ 189631 w 281057"/>
                <a:gd name="connsiteY3" fmla="*/ 134024 h 149309"/>
                <a:gd name="connsiteX4" fmla="*/ 2306 w 281057"/>
                <a:gd name="connsiteY4" fmla="*/ 134024 h 1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7" h="149309">
                  <a:moveTo>
                    <a:pt x="2306" y="134024"/>
                  </a:moveTo>
                  <a:cubicBezTo>
                    <a:pt x="-13040" y="114445"/>
                    <a:pt x="51519" y="36657"/>
                    <a:pt x="97556" y="16549"/>
                  </a:cubicBezTo>
                  <a:cubicBezTo>
                    <a:pt x="143593" y="-3559"/>
                    <a:pt x="263185" y="-6205"/>
                    <a:pt x="278531" y="13374"/>
                  </a:cubicBezTo>
                  <a:cubicBezTo>
                    <a:pt x="293877" y="32953"/>
                    <a:pt x="236198" y="112857"/>
                    <a:pt x="189631" y="134024"/>
                  </a:cubicBezTo>
                  <a:cubicBezTo>
                    <a:pt x="143064" y="155191"/>
                    <a:pt x="17652" y="153603"/>
                    <a:pt x="2306" y="134024"/>
                  </a:cubicBezTo>
                  <a:close/>
                </a:path>
              </a:pathLst>
            </a:custGeom>
            <a:solidFill>
              <a:srgbClr val="C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Pairing your axon body 2 device 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19642" y="1522818"/>
            <a:ext cx="4065587" cy="324445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9229" y="1355566"/>
            <a:ext cx="543648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 smtClean="0"/>
              <a:t>Turn </a:t>
            </a:r>
            <a:r>
              <a:rPr lang="en-US" dirty="0"/>
              <a:t>on the Axon Body 2 camera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Hold down the Function and EVENT buttons for five seconds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lvl="0" indent="-342900">
              <a:buAutoNum type="arabicPeriod"/>
            </a:pP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00165" y="1031612"/>
            <a:ext cx="1912955" cy="2409792"/>
            <a:chOff x="727845" y="949161"/>
            <a:chExt cx="2529502" cy="31864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45" y="949161"/>
              <a:ext cx="2529502" cy="3186470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2693269" y="1155026"/>
              <a:ext cx="281057" cy="149309"/>
            </a:xfrm>
            <a:custGeom>
              <a:avLst/>
              <a:gdLst>
                <a:gd name="connsiteX0" fmla="*/ 2306 w 281057"/>
                <a:gd name="connsiteY0" fmla="*/ 134024 h 149309"/>
                <a:gd name="connsiteX1" fmla="*/ 97556 w 281057"/>
                <a:gd name="connsiteY1" fmla="*/ 16549 h 149309"/>
                <a:gd name="connsiteX2" fmla="*/ 278531 w 281057"/>
                <a:gd name="connsiteY2" fmla="*/ 13374 h 149309"/>
                <a:gd name="connsiteX3" fmla="*/ 189631 w 281057"/>
                <a:gd name="connsiteY3" fmla="*/ 134024 h 149309"/>
                <a:gd name="connsiteX4" fmla="*/ 2306 w 281057"/>
                <a:gd name="connsiteY4" fmla="*/ 134024 h 1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7" h="149309">
                  <a:moveTo>
                    <a:pt x="2306" y="134024"/>
                  </a:moveTo>
                  <a:cubicBezTo>
                    <a:pt x="-13040" y="114445"/>
                    <a:pt x="51519" y="36657"/>
                    <a:pt x="97556" y="16549"/>
                  </a:cubicBezTo>
                  <a:cubicBezTo>
                    <a:pt x="143593" y="-3559"/>
                    <a:pt x="263185" y="-6205"/>
                    <a:pt x="278531" y="13374"/>
                  </a:cubicBezTo>
                  <a:cubicBezTo>
                    <a:pt x="293877" y="32953"/>
                    <a:pt x="236198" y="112857"/>
                    <a:pt x="189631" y="134024"/>
                  </a:cubicBezTo>
                  <a:cubicBezTo>
                    <a:pt x="143064" y="155191"/>
                    <a:pt x="17652" y="153603"/>
                    <a:pt x="2306" y="134024"/>
                  </a:cubicBezTo>
                  <a:close/>
                </a:path>
              </a:pathLst>
            </a:custGeom>
            <a:solidFill>
              <a:srgbClr val="C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ight Arrow 1"/>
          <p:cNvSpPr/>
          <p:nvPr/>
        </p:nvSpPr>
        <p:spPr>
          <a:xfrm rot="10800000">
            <a:off x="2332897" y="1355566"/>
            <a:ext cx="586332" cy="18148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1992807" y="2145764"/>
            <a:ext cx="586332" cy="18148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Pairing your axon body 2 device 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19642" y="1522818"/>
            <a:ext cx="4065587" cy="324445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69243" y="1338152"/>
            <a:ext cx="543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 smtClean="0"/>
              <a:t>Turn </a:t>
            </a:r>
            <a:r>
              <a:rPr lang="en-US" dirty="0"/>
              <a:t>on the Axon Body 2 camera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Hold down the Function and EVENT buttons for five seconds</a:t>
            </a:r>
            <a:r>
              <a:rPr lang="en-US" dirty="0" smtClean="0"/>
              <a:t>.</a:t>
            </a:r>
          </a:p>
          <a:p>
            <a:pPr marL="342900" lvl="0" indent="-342900">
              <a:buFontTx/>
              <a:buAutoNum type="arabicPeriod"/>
            </a:pPr>
            <a:r>
              <a:rPr lang="en-US" dirty="0" smtClean="0"/>
              <a:t>Wait </a:t>
            </a:r>
            <a:r>
              <a:rPr lang="en-US" dirty="0"/>
              <a:t>until you hear four beeps. The Function </a:t>
            </a:r>
            <a:r>
              <a:rPr lang="en-US" dirty="0" smtClean="0"/>
              <a:t>LED and Operation LED </a:t>
            </a:r>
            <a:r>
              <a:rPr lang="en-US" dirty="0"/>
              <a:t>will blink green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lvl="0" indent="-342900">
              <a:buAutoNum type="arabicPeriod"/>
            </a:pP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3" y="1701120"/>
            <a:ext cx="2498978" cy="8705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15052" y="2119176"/>
            <a:ext cx="45719" cy="17403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8981D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rgbClr val="92D050"/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89119" y="2126156"/>
            <a:ext cx="45719" cy="17403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8981D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rgbClr val="92D050"/>
                </a:glo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Axon </a:t>
            </a:r>
            <a:r>
              <a:rPr lang="en-US" dirty="0" smtClean="0"/>
              <a:t>Body 2 overview</a:t>
            </a:r>
            <a:r>
              <a:rPr lang="en-US" dirty="0"/>
              <a:t>	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78940" y="1371153"/>
            <a:ext cx="7507760" cy="269090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15888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7013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42900" indent="-11906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60375" indent="-11430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n-US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02293" y="4828387"/>
            <a:ext cx="335398" cy="273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AC4B9-D076-4EDE-95EF-583075D9596D}" type="slidenum">
              <a:rPr lang="en-US" sz="900" smtClean="0"/>
              <a:pPr/>
              <a:t>3</a:t>
            </a:fld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584200" y="1524000"/>
            <a:ext cx="7772400" cy="30226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More than 12 hours of battery life under </a:t>
            </a:r>
            <a:r>
              <a:rPr lang="en-US" sz="2400" u="sng" dirty="0" smtClean="0">
                <a:solidFill>
                  <a:schemeClr val="accent1"/>
                </a:solidFill>
              </a:rPr>
              <a:t>normal</a:t>
            </a:r>
            <a:r>
              <a:rPr lang="en-US" sz="2400" dirty="0" smtClean="0">
                <a:solidFill>
                  <a:schemeClr val="accent1"/>
                </a:solidFill>
              </a:rPr>
              <a:t> operation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30 frames per second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143° diagonal field of view camera lens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480, 720 HD,1080 HD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2"/>
          <p:cNvSpPr>
            <a:spLocks noGrp="1"/>
          </p:cNvSpPr>
          <p:nvPr>
            <p:ph sz="half" idx="1"/>
          </p:nvPr>
        </p:nvSpPr>
        <p:spPr>
          <a:xfrm>
            <a:off x="177801" y="4333033"/>
            <a:ext cx="4038600" cy="8048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000" b="1" dirty="0" smtClean="0">
                <a:latin typeface="Arial" charset="0"/>
                <a:ea typeface="ＭＳ Ｐゴシック" charset="0"/>
                <a:cs typeface="Arial" charset="0"/>
              </a:rPr>
              <a:t>Android</a:t>
            </a:r>
            <a:endParaRPr lang="en-US" sz="2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8370" name="Content Placeholder 3"/>
          <p:cNvSpPr>
            <a:spLocks noGrp="1"/>
          </p:cNvSpPr>
          <p:nvPr>
            <p:ph sz="half" idx="2"/>
          </p:nvPr>
        </p:nvSpPr>
        <p:spPr>
          <a:xfrm>
            <a:off x="4666193" y="4323793"/>
            <a:ext cx="3417888" cy="6524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000" b="1" dirty="0">
                <a:latin typeface="Arial" charset="0"/>
                <a:ea typeface="ＭＳ Ｐゴシック" charset="0"/>
                <a:cs typeface="Arial" charset="0"/>
              </a:rPr>
              <a:t>Apple iPhone 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97" y="1312284"/>
            <a:ext cx="1845835" cy="27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92" y="1312284"/>
            <a:ext cx="1758083" cy="27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63554" y="388945"/>
            <a:ext cx="7737457" cy="642662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Axon view</a:t>
            </a:r>
            <a:br>
              <a:rPr lang="en-US" dirty="0" smtClean="0">
                <a:latin typeface="+mj-lt"/>
              </a:rPr>
            </a:br>
            <a:r>
              <a:rPr lang="en-US" sz="1800" cap="none" dirty="0">
                <a:latin typeface="+mn-lt"/>
              </a:rPr>
              <a:t>P</a:t>
            </a:r>
            <a:r>
              <a:rPr lang="en-US" sz="1800" cap="none" dirty="0" smtClean="0">
                <a:latin typeface="+mn-lt"/>
              </a:rPr>
              <a:t>airing with a Smart </a:t>
            </a:r>
            <a:r>
              <a:rPr lang="en-US" sz="1800" cap="none" dirty="0">
                <a:latin typeface="+mn-lt"/>
              </a:rPr>
              <a:t>D</a:t>
            </a:r>
            <a:r>
              <a:rPr lang="en-US" sz="1800" cap="none" dirty="0" smtClean="0">
                <a:latin typeface="+mn-lt"/>
              </a:rPr>
              <a:t>evice</a:t>
            </a:r>
            <a:endParaRPr lang="en-US" cap="none" dirty="0">
              <a:latin typeface="+mn-lt"/>
            </a:endParaRPr>
          </a:p>
        </p:txBody>
      </p:sp>
      <p:pic>
        <p:nvPicPr>
          <p:cNvPr id="2" name="Picture 1" descr="Spla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37" y="1597987"/>
            <a:ext cx="1515696" cy="2174209"/>
          </a:xfrm>
          <a:prstGeom prst="rect">
            <a:avLst/>
          </a:prstGeom>
        </p:spPr>
      </p:pic>
      <p:pic>
        <p:nvPicPr>
          <p:cNvPr id="11" name="Picture 10" descr="Splas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5607710" y="1713270"/>
            <a:ext cx="1519238" cy="1997294"/>
          </a:xfrm>
          <a:prstGeom prst="rect">
            <a:avLst/>
          </a:prstGeom>
        </p:spPr>
      </p:pic>
      <p:pic>
        <p:nvPicPr>
          <p:cNvPr id="3" name="Picture 2" descr="2016-03-03_14-47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61" y="2086375"/>
            <a:ext cx="1010732" cy="955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1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5378463" y="1795462"/>
            <a:ext cx="3603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100" b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0218" y="1422158"/>
            <a:ext cx="8207846" cy="3263504"/>
          </a:xfrm>
        </p:spPr>
        <p:txBody>
          <a:bodyPr/>
          <a:lstStyle/>
          <a:p>
            <a:r>
              <a:rPr lang="en-US" sz="2400" dirty="0" smtClean="0"/>
              <a:t>Provides the following capabilities: </a:t>
            </a:r>
            <a:endParaRPr lang="en-US" sz="105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000" b="0" dirty="0" smtClean="0"/>
              <a:t>Pairs Axon cameras with Android or </a:t>
            </a:r>
            <a:r>
              <a:rPr lang="en-US" sz="2000" b="0" dirty="0" err="1" smtClean="0"/>
              <a:t>iOS</a:t>
            </a:r>
            <a:r>
              <a:rPr lang="en-US" sz="2000" b="0" dirty="0" smtClean="0"/>
              <a:t> devices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000" b="0" dirty="0" smtClean="0"/>
              <a:t>Instant replay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000" b="0" dirty="0" smtClean="0"/>
              <a:t>Live video streaming assists with optimal camera placement 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000" b="0" dirty="0" smtClean="0"/>
              <a:t>GPS tagging maps video evidence automatically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000" b="0" dirty="0" smtClean="0"/>
              <a:t>Real-time metadata input enables searching and accurate retention </a:t>
            </a:r>
            <a:endParaRPr lang="en-US" sz="2000" b="0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63554" y="388945"/>
            <a:ext cx="7737457" cy="642662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Axon view</a:t>
            </a:r>
            <a:br>
              <a:rPr lang="en-US" dirty="0" smtClean="0">
                <a:latin typeface="+mj-lt"/>
              </a:rPr>
            </a:br>
            <a:r>
              <a:rPr lang="en-US" sz="1800" cap="none" dirty="0">
                <a:latin typeface="+mn-lt"/>
              </a:rPr>
              <a:t>P</a:t>
            </a:r>
            <a:r>
              <a:rPr lang="en-US" sz="1800" cap="none" dirty="0" smtClean="0">
                <a:latin typeface="+mn-lt"/>
              </a:rPr>
              <a:t>airing with a Smart </a:t>
            </a:r>
            <a:r>
              <a:rPr lang="en-US" sz="1800" cap="none" dirty="0">
                <a:latin typeface="+mn-lt"/>
              </a:rPr>
              <a:t>D</a:t>
            </a:r>
            <a:r>
              <a:rPr lang="en-US" sz="1800" cap="none" dirty="0" smtClean="0">
                <a:latin typeface="+mn-lt"/>
              </a:rPr>
              <a:t>evice</a:t>
            </a:r>
            <a:endParaRPr lang="en-US" cap="none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C4B9-D076-4EDE-95EF-583075D959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420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Live </a:t>
            </a:r>
            <a:r>
              <a:rPr lang="en-US" dirty="0" smtClean="0">
                <a:latin typeface="+mj-lt"/>
                <a:ea typeface="ＭＳ Ｐゴシック" charset="0"/>
              </a:rPr>
              <a:t>Preview – AXON view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68610" name="Content Placeholder 3"/>
          <p:cNvSpPr>
            <a:spLocks noGrp="1"/>
          </p:cNvSpPr>
          <p:nvPr>
            <p:ph sz="half" idx="2"/>
          </p:nvPr>
        </p:nvSpPr>
        <p:spPr>
          <a:xfrm>
            <a:off x="3864329" y="1350001"/>
            <a:ext cx="4822472" cy="32446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0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Full, frame rate streaming and Wi-Fi capable.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There is only a 5 frame per second streaming bandwidth on Bluetooth. </a:t>
            </a: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image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636">
            <a:off x="-89438" y="874656"/>
            <a:ext cx="4546996" cy="34085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6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Camera </a:t>
            </a:r>
            <a:r>
              <a:rPr lang="en-US" dirty="0" smtClean="0">
                <a:latin typeface="+mj-lt"/>
                <a:ea typeface="ＭＳ Ｐゴシック" charset="0"/>
              </a:rPr>
              <a:t>Details – Axon view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74754" name="Content Placeholder 3"/>
          <p:cNvSpPr>
            <a:spLocks noGrp="1"/>
          </p:cNvSpPr>
          <p:nvPr>
            <p:ph sz="half" idx="2"/>
          </p:nvPr>
        </p:nvSpPr>
        <p:spPr>
          <a:xfrm>
            <a:off x="4555732" y="1485000"/>
            <a:ext cx="4036059" cy="365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The Camera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Details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tab includes: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Recording status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Remaining record time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Battery status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50" y="894843"/>
            <a:ext cx="2056936" cy="3658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25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Metadata – Axon view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72706" name="Content Placeholder 3"/>
          <p:cNvSpPr>
            <a:spLocks noGrp="1"/>
          </p:cNvSpPr>
          <p:nvPr>
            <p:ph sz="half" idx="2"/>
          </p:nvPr>
        </p:nvSpPr>
        <p:spPr>
          <a:xfrm>
            <a:off x="4350394" y="1402850"/>
            <a:ext cx="4147243" cy="254595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To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add Metadata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to a video, tap on the thumbnail of the video.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Once selected, there will be options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to add/change ID, Title,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and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Category.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view_stack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6" y="1031611"/>
            <a:ext cx="3912577" cy="31777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7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Evidence </a:t>
            </a:r>
            <a:r>
              <a:rPr lang="en-US" dirty="0" smtClean="0">
                <a:latin typeface="+mj-lt"/>
                <a:ea typeface="ＭＳ Ｐゴシック" charset="0"/>
              </a:rPr>
              <a:t>List – AXON view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70658" name="Content Placeholder 3"/>
          <p:cNvSpPr>
            <a:spLocks noGrp="1"/>
          </p:cNvSpPr>
          <p:nvPr>
            <p:ph sz="half" idx="2"/>
          </p:nvPr>
        </p:nvSpPr>
        <p:spPr>
          <a:xfrm>
            <a:off x="4323921" y="1389151"/>
            <a:ext cx="4495800" cy="339447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To view recorded evidence,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open the Axon View app and swipe left on the mobile device, or press the “arrow” icon in the upper right-hand corner. 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To preview a specific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video, tap on the appropriate thumbnail.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Evidence 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1" y="1031612"/>
            <a:ext cx="1908491" cy="33944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3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AXON capture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70658" name="Content Placeholder 3"/>
          <p:cNvSpPr>
            <a:spLocks noGrp="1"/>
          </p:cNvSpPr>
          <p:nvPr>
            <p:ph sz="half" idx="2"/>
          </p:nvPr>
        </p:nvSpPr>
        <p:spPr>
          <a:xfrm>
            <a:off x="3820068" y="605379"/>
            <a:ext cx="4495800" cy="339447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Captures digital evidence right from the field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Eliminates the needs to use alternative devices for photo, video, and audio recording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Ability to add metadata, title, and add GPS coordinates to any recording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Now has AXON Citizen*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image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4" y="1285764"/>
            <a:ext cx="3685752" cy="28792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84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AXON capture</a:t>
            </a:r>
            <a:endParaRPr lang="en-US" dirty="0">
              <a:latin typeface="+mj-lt"/>
              <a:ea typeface="ＭＳ Ｐゴシック" charset="0"/>
            </a:endParaRPr>
          </a:p>
        </p:txBody>
      </p:sp>
      <p:pic>
        <p:nvPicPr>
          <p:cNvPr id="4" name="Picture 3" descr="Evidence List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9" y="936059"/>
            <a:ext cx="2029876" cy="3615885"/>
          </a:xfrm>
          <a:prstGeom prst="rect">
            <a:avLst/>
          </a:prstGeom>
        </p:spPr>
      </p:pic>
      <p:pic>
        <p:nvPicPr>
          <p:cNvPr id="5" name="Picture 4" descr="Evidence Re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1" y="932273"/>
            <a:ext cx="2032000" cy="3619671"/>
          </a:xfrm>
          <a:prstGeom prst="rect">
            <a:avLst/>
          </a:prstGeom>
        </p:spPr>
      </p:pic>
      <p:pic>
        <p:nvPicPr>
          <p:cNvPr id="6" name="Picture 5" descr="Photo Cap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39" y="1004092"/>
            <a:ext cx="1994670" cy="35478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94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ontent Placeholder 3"/>
          <p:cNvSpPr>
            <a:spLocks noGrp="1"/>
          </p:cNvSpPr>
          <p:nvPr>
            <p:ph sz="half" idx="4294967295"/>
          </p:nvPr>
        </p:nvSpPr>
        <p:spPr>
          <a:xfrm>
            <a:off x="4865903" y="2277226"/>
            <a:ext cx="3778313" cy="51189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Sign in to Evidence Sync using your </a:t>
            </a:r>
            <a:r>
              <a:rPr lang="en-US" sz="2000" dirty="0" err="1" smtClean="0">
                <a:latin typeface="Arial" charset="0"/>
                <a:ea typeface="ＭＳ Ｐゴシック" charset="0"/>
                <a:cs typeface="Arial" charset="0"/>
              </a:rPr>
              <a:t>Evidence.com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credentials 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Log in - 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34261" t="28801" r="34164" b="30725"/>
          <a:stretch/>
        </p:blipFill>
        <p:spPr>
          <a:xfrm>
            <a:off x="463563" y="1332634"/>
            <a:ext cx="4075431" cy="29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0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ontent Placeholder 3"/>
          <p:cNvSpPr>
            <a:spLocks noGrp="1"/>
          </p:cNvSpPr>
          <p:nvPr>
            <p:ph sz="half" idx="4294967295"/>
          </p:nvPr>
        </p:nvSpPr>
        <p:spPr>
          <a:xfrm>
            <a:off x="629602" y="1207285"/>
            <a:ext cx="7327141" cy="78462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EVIDENCE Sync software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, allows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you to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upload all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evidence using your computer to </a:t>
            </a:r>
            <a:r>
              <a:rPr lang="en-US" sz="2000" dirty="0" err="1" smtClean="0">
                <a:latin typeface="Arial" charset="0"/>
                <a:ea typeface="ＭＳ Ｐゴシック" charset="0"/>
                <a:cs typeface="Arial" charset="0"/>
              </a:rPr>
              <a:t>EVIDENCE.com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83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80" y="2158264"/>
            <a:ext cx="6251009" cy="229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58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Axon </a:t>
            </a:r>
            <a:r>
              <a:rPr lang="en-US" dirty="0" smtClean="0"/>
              <a:t>Body 2 overview</a:t>
            </a:r>
            <a:r>
              <a:rPr lang="en-US" dirty="0"/>
              <a:t>	</a:t>
            </a:r>
            <a:endParaRPr lang="en-US" b="1" dirty="0">
              <a:latin typeface="Arial" charset="0"/>
              <a:ea typeface="ＭＳ Ｐゴシック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78940" y="1460053"/>
            <a:ext cx="8549160" cy="269090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15888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7013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42900" indent="-11906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60375" indent="-11430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SPD’s administrator </a:t>
            </a:r>
            <a:r>
              <a:rPr lang="en-US" sz="2000" dirty="0"/>
              <a:t>can further configure your Axon Body 2 system with these features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b="0" dirty="0"/>
              <a:t>Pre-event buffer </a:t>
            </a:r>
            <a:r>
              <a:rPr lang="en-US" sz="2000" b="0" dirty="0" smtClean="0"/>
              <a:t>for 1minute</a:t>
            </a:r>
            <a:endParaRPr lang="en-US" sz="2000" b="0" dirty="0"/>
          </a:p>
          <a:p>
            <a:pPr marL="342900" lvl="0" indent="-342900">
              <a:buFont typeface="Arial"/>
              <a:buChar char="•"/>
            </a:pPr>
            <a:r>
              <a:rPr lang="en-US" sz="2000" b="0" dirty="0" smtClean="0"/>
              <a:t>Wi-Fi </a:t>
            </a:r>
            <a:r>
              <a:rPr lang="en-US" sz="2000" b="0" dirty="0"/>
              <a:t>to pair your Axon Body 2 camera to the Axon </a:t>
            </a:r>
            <a:r>
              <a:rPr lang="en-US" sz="2000" b="0" dirty="0" smtClean="0"/>
              <a:t>View application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b="0" dirty="0" smtClean="0"/>
              <a:t>Haptic </a:t>
            </a:r>
            <a:r>
              <a:rPr lang="en-US" sz="2000" b="0" dirty="0"/>
              <a:t>(status notification via device vibration</a:t>
            </a:r>
            <a:r>
              <a:rPr lang="en-US" sz="2000" b="0" dirty="0" smtClean="0"/>
              <a:t>)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b="0" dirty="0" smtClean="0"/>
              <a:t>Video </a:t>
            </a:r>
            <a:r>
              <a:rPr lang="en-US" sz="2000" b="0" dirty="0"/>
              <a:t>quality</a:t>
            </a:r>
          </a:p>
          <a:p>
            <a:pPr marL="342900" lvl="0" indent="-342900">
              <a:buFont typeface="Arial"/>
              <a:buChar char="•"/>
            </a:pPr>
            <a:endParaRPr lang="en-US" sz="2000" b="0" dirty="0"/>
          </a:p>
          <a:p>
            <a:pPr>
              <a:lnSpc>
                <a:spcPct val="70000"/>
              </a:lnSpc>
            </a:pPr>
            <a:endParaRPr lang="en-US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02293" y="4828387"/>
            <a:ext cx="335398" cy="273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AC4B9-D076-4EDE-95EF-583075D9596D}" type="slidenum">
              <a:rPr lang="en-US" sz="900" smtClean="0"/>
              <a:pPr/>
              <a:t>4</a:t>
            </a:fld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Modes - 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-1" t="1" r="45234" b="80947"/>
          <a:stretch/>
        </p:blipFill>
        <p:spPr>
          <a:xfrm>
            <a:off x="817632" y="1031612"/>
            <a:ext cx="7521697" cy="147097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 rot="10800000" flipV="1">
            <a:off x="457200" y="2562169"/>
            <a:ext cx="8503548" cy="2090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15888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7013" indent="-11271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42900" indent="-119063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60375" indent="-114300" algn="l" defTabSz="685800" rtl="0" eaLnBrk="1" latinLnBrk="0" hangingPunct="1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555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Evidence Sync can be configured in three operating modes: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endParaRPr lang="en-US" sz="18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Online - 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Allows officers to view, add metadata and upload Axon videos to </a:t>
            </a:r>
            <a:r>
              <a:rPr lang="en-US" sz="1800" b="0" dirty="0" err="1" smtClean="0">
                <a:latin typeface="Arial" charset="0"/>
                <a:ea typeface="ＭＳ Ｐゴシック" charset="0"/>
                <a:cs typeface="Arial" charset="0"/>
              </a:rPr>
              <a:t>Evidence.com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MDT - </a:t>
            </a:r>
            <a:r>
              <a:rPr lang="en-US" sz="1800" b="0" dirty="0">
                <a:latin typeface="Arial" charset="0"/>
                <a:ea typeface="ＭＳ Ｐゴシック" charset="0"/>
                <a:cs typeface="Arial" charset="0"/>
              </a:rPr>
              <a:t>Allows officers to 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view</a:t>
            </a:r>
            <a:r>
              <a:rPr lang="en-US" sz="1800" b="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and add </a:t>
            </a:r>
            <a:r>
              <a:rPr lang="en-US" sz="1800" b="0" dirty="0">
                <a:latin typeface="Arial" charset="0"/>
                <a:ea typeface="ＭＳ Ｐゴシック" charset="0"/>
                <a:cs typeface="Arial" charset="0"/>
              </a:rPr>
              <a:t>metadata 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to videos, but restricts uploading videos </a:t>
            </a:r>
            <a:r>
              <a:rPr lang="en-US" sz="1800" b="0" dirty="0">
                <a:latin typeface="Arial" charset="0"/>
                <a:ea typeface="ＭＳ Ｐゴシック" charset="0"/>
                <a:cs typeface="Arial" charset="0"/>
              </a:rPr>
              <a:t>to </a:t>
            </a:r>
            <a:r>
              <a:rPr lang="en-US" sz="1800" b="0" dirty="0" err="1" smtClean="0">
                <a:latin typeface="Arial" charset="0"/>
                <a:ea typeface="ＭＳ Ｐゴシック" charset="0"/>
                <a:cs typeface="Arial" charset="0"/>
              </a:rPr>
              <a:t>Evidence.com</a:t>
            </a:r>
            <a:endParaRPr lang="en-US" sz="1800" b="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Offline - </a:t>
            </a:r>
            <a:r>
              <a:rPr lang="en-US" sz="1800" b="0" dirty="0" smtClean="0">
                <a:latin typeface="Arial" charset="0"/>
                <a:ea typeface="ＭＳ Ｐゴシック" charset="0"/>
                <a:cs typeface="Arial" charset="0"/>
              </a:rPr>
              <a:t>Allows officers to download videos to a desktop, but restricts adding metadata and uploading videos to </a:t>
            </a:r>
            <a:r>
              <a:rPr lang="en-US" sz="1800" b="0" dirty="0" err="1" smtClean="0">
                <a:latin typeface="Arial" charset="0"/>
                <a:ea typeface="ＭＳ Ｐゴシック" charset="0"/>
                <a:cs typeface="Arial" charset="0"/>
              </a:rPr>
              <a:t>Evidence.com</a:t>
            </a:r>
            <a:endParaRPr lang="en-US" sz="1800" b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74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2"/>
          <p:cNvSpPr txBox="1">
            <a:spLocks/>
          </p:cNvSpPr>
          <p:nvPr/>
        </p:nvSpPr>
        <p:spPr bwMode="auto">
          <a:xfrm>
            <a:off x="5270500" y="1200151"/>
            <a:ext cx="3416300" cy="33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endParaRPr lang="en-US" sz="2800" b="1">
              <a:latin typeface="Calibri" charset="0"/>
            </a:endParaRPr>
          </a:p>
        </p:txBody>
      </p:sp>
      <p:sp>
        <p:nvSpPr>
          <p:cNvPr id="97283" name="Rectangle 7"/>
          <p:cNvSpPr>
            <a:spLocks noChangeArrowheads="1"/>
          </p:cNvSpPr>
          <p:nvPr/>
        </p:nvSpPr>
        <p:spPr bwMode="auto">
          <a:xfrm>
            <a:off x="4960750" y="1652401"/>
            <a:ext cx="383182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555555"/>
                </a:solidFill>
                <a:cs typeface="Arial" charset="0"/>
              </a:rPr>
              <a:t>Plug the charging cable </a:t>
            </a:r>
            <a:r>
              <a:rPr lang="en-US" sz="2000" b="1" dirty="0">
                <a:solidFill>
                  <a:srgbClr val="555555"/>
                </a:solidFill>
                <a:cs typeface="Arial" charset="0"/>
              </a:rPr>
              <a:t>into the back of the </a:t>
            </a:r>
            <a:r>
              <a:rPr lang="en-US" sz="2000" b="1" dirty="0" smtClean="0">
                <a:solidFill>
                  <a:srgbClr val="555555"/>
                </a:solidFill>
                <a:cs typeface="Arial" charset="0"/>
              </a:rPr>
              <a:t>camera</a:t>
            </a:r>
          </a:p>
          <a:p>
            <a:pPr defTabSz="457200">
              <a:spcBef>
                <a:spcPct val="20000"/>
              </a:spcBef>
            </a:pPr>
            <a:r>
              <a:rPr lang="en-US" sz="2000" b="1" dirty="0" smtClean="0">
                <a:solidFill>
                  <a:srgbClr val="555555"/>
                </a:solidFill>
                <a:cs typeface="Arial" charset="0"/>
              </a:rPr>
              <a:t> </a:t>
            </a:r>
            <a:endParaRPr lang="en-US" sz="2000" b="1" dirty="0">
              <a:solidFill>
                <a:srgbClr val="555555"/>
              </a:solidFill>
              <a:cs typeface="Arial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555555"/>
                </a:solidFill>
                <a:cs typeface="Arial" charset="0"/>
              </a:rPr>
              <a:t>Connect the USB end into the USB port of your computer.</a:t>
            </a:r>
          </a:p>
        </p:txBody>
      </p:sp>
      <p:pic>
        <p:nvPicPr>
          <p:cNvPr id="1024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9" y="1323715"/>
            <a:ext cx="4216400" cy="297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1013" y="371833"/>
            <a:ext cx="8286750" cy="11025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400" b="0" kern="1200" cap="all" baseline="0">
                <a:solidFill>
                  <a:srgbClr val="1D252D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latin typeface="+mj-lt"/>
                <a:ea typeface="ＭＳ Ｐゴシック" charset="0"/>
              </a:rPr>
              <a:t>Connecting - 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42682E-23E7-7946-8B9F-BCA396A0B52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72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sz="half" idx="4294967295"/>
          </p:nvPr>
        </p:nvSpPr>
        <p:spPr>
          <a:xfrm rot="10800000" flipV="1">
            <a:off x="457200" y="4083844"/>
            <a:ext cx="8503548" cy="54887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After </a:t>
            </a:r>
            <a:r>
              <a:rPr lang="en-US" sz="2000" smtClean="0">
                <a:latin typeface="Arial" charset="0"/>
                <a:ea typeface="ＭＳ Ｐゴシック" charset="0"/>
                <a:cs typeface="Arial" charset="0"/>
              </a:rPr>
              <a:t>logging in,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the home page will be visible. </a:t>
            </a:r>
            <a:endParaRPr lang="en-US" sz="20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From </a:t>
            </a: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here, the Video List and Device Settings will be visible.</a:t>
            </a:r>
          </a:p>
        </p:txBody>
      </p:sp>
      <p:pic>
        <p:nvPicPr>
          <p:cNvPr id="1003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" y="975123"/>
            <a:ext cx="8207375" cy="297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3564" y="373272"/>
            <a:ext cx="7737457" cy="642662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Reviewing videos - 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5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>Playback Videos – evidence sync</a:t>
            </a:r>
            <a:endParaRPr lang="en-US" dirty="0">
              <a:latin typeface="+mj-lt"/>
              <a:ea typeface="ＭＳ Ｐゴシック" charset="0"/>
            </a:endParaRPr>
          </a:p>
        </p:txBody>
      </p:sp>
      <p:pic>
        <p:nvPicPr>
          <p:cNvPr id="1013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151013"/>
            <a:ext cx="7169150" cy="318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653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136725"/>
            <a:ext cx="6324600" cy="3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Playback Videos – evidence sync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005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2"/>
          <p:cNvSpPr>
            <a:spLocks noGrp="1"/>
          </p:cNvSpPr>
          <p:nvPr>
            <p:ph type="title"/>
          </p:nvPr>
        </p:nvSpPr>
        <p:spPr>
          <a:xfrm>
            <a:off x="457200" y="374984"/>
            <a:ext cx="8229600" cy="857250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Playback Videos – evidence sync</a:t>
            </a:r>
          </a:p>
        </p:txBody>
      </p:sp>
      <p:pic>
        <p:nvPicPr>
          <p:cNvPr id="1054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351540"/>
            <a:ext cx="6438900" cy="28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6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+mj-lt"/>
                <a:ea typeface="ＭＳ Ｐゴシック" charset="0"/>
              </a:rPr>
              <a:t>Agency.Evidence.com</a:t>
            </a:r>
            <a:endParaRPr lang="en-US" b="1" dirty="0">
              <a:latin typeface="+mj-lt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86" y="1379614"/>
            <a:ext cx="5094814" cy="2865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89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j-lt"/>
                <a:ea typeface="ＭＳ Ｐゴシック" charset="0"/>
              </a:rPr>
              <a:t>Dashboard</a:t>
            </a:r>
          </a:p>
        </p:txBody>
      </p:sp>
      <p:pic>
        <p:nvPicPr>
          <p:cNvPr id="2" name="Picture 1" descr="landing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35" y="1063230"/>
            <a:ext cx="7303198" cy="343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17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4"/>
          <p:cNvSpPr txBox="1">
            <a:spLocks noChangeArrowheads="1"/>
          </p:cNvSpPr>
          <p:nvPr/>
        </p:nvSpPr>
        <p:spPr bwMode="auto">
          <a:xfrm>
            <a:off x="439738" y="3470336"/>
            <a:ext cx="8612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983"/>
            <a:r>
              <a:rPr lang="en-US" sz="1800" b="1" dirty="0">
                <a:solidFill>
                  <a:srgbClr val="555555"/>
                </a:solidFill>
              </a:rPr>
              <a:t>Evidence Tab </a:t>
            </a:r>
            <a:r>
              <a:rPr lang="en-US" sz="1800" dirty="0">
                <a:solidFill>
                  <a:srgbClr val="555555"/>
                </a:solidFill>
              </a:rPr>
              <a:t> 	</a:t>
            </a:r>
            <a:r>
              <a:rPr lang="en-US" sz="1800" dirty="0" smtClean="0">
                <a:solidFill>
                  <a:srgbClr val="555555"/>
                </a:solidFill>
              </a:rPr>
              <a:t>Allows </a:t>
            </a:r>
            <a:r>
              <a:rPr lang="en-US" sz="1800" dirty="0">
                <a:solidFill>
                  <a:srgbClr val="555555"/>
                </a:solidFill>
              </a:rPr>
              <a:t>users </a:t>
            </a:r>
            <a:r>
              <a:rPr lang="en-US" sz="1800" dirty="0" smtClean="0">
                <a:solidFill>
                  <a:srgbClr val="555555"/>
                </a:solidFill>
              </a:rPr>
              <a:t>to search </a:t>
            </a:r>
            <a:r>
              <a:rPr lang="en-US" sz="1800" dirty="0">
                <a:solidFill>
                  <a:srgbClr val="555555"/>
                </a:solidFill>
              </a:rPr>
              <a:t>through the Evidence database.</a:t>
            </a:r>
          </a:p>
          <a:p>
            <a:pPr defTabSz="685983"/>
            <a:endParaRPr lang="en-US" sz="1800" b="1" dirty="0">
              <a:solidFill>
                <a:srgbClr val="555555"/>
              </a:solidFill>
            </a:endParaRPr>
          </a:p>
          <a:p>
            <a:pPr defTabSz="685983"/>
            <a:r>
              <a:rPr lang="en-US" sz="1800" b="1" dirty="0">
                <a:solidFill>
                  <a:srgbClr val="555555"/>
                </a:solidFill>
              </a:rPr>
              <a:t>Filter Evidence </a:t>
            </a:r>
            <a:r>
              <a:rPr lang="en-US" sz="1800" dirty="0">
                <a:solidFill>
                  <a:srgbClr val="555555"/>
                </a:solidFill>
              </a:rPr>
              <a:t>	</a:t>
            </a:r>
            <a:r>
              <a:rPr lang="en-US" sz="1800" dirty="0" smtClean="0">
                <a:solidFill>
                  <a:srgbClr val="555555"/>
                </a:solidFill>
              </a:rPr>
              <a:t>Allows the </a:t>
            </a:r>
            <a:r>
              <a:rPr lang="en-US" sz="1800" dirty="0">
                <a:solidFill>
                  <a:srgbClr val="555555"/>
                </a:solidFill>
              </a:rPr>
              <a:t>user to filter down </a:t>
            </a:r>
            <a:r>
              <a:rPr lang="en-US" sz="1800" dirty="0" smtClean="0">
                <a:solidFill>
                  <a:srgbClr val="555555"/>
                </a:solidFill>
              </a:rPr>
              <a:t>to a </a:t>
            </a:r>
            <a:r>
              <a:rPr lang="en-US" sz="1800" dirty="0">
                <a:solidFill>
                  <a:srgbClr val="555555"/>
                </a:solidFill>
              </a:rPr>
              <a:t>specific piece of </a:t>
            </a:r>
            <a:r>
              <a:rPr lang="en-US" sz="1800" dirty="0" smtClean="0">
                <a:solidFill>
                  <a:srgbClr val="555555"/>
                </a:solidFill>
              </a:rPr>
              <a:t>evidence.</a:t>
            </a:r>
            <a:endParaRPr lang="en-US" sz="1800" dirty="0">
              <a:solidFill>
                <a:srgbClr val="55555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28" y="1291672"/>
            <a:ext cx="7351150" cy="1731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1272598" y="1308288"/>
            <a:ext cx="715149" cy="22067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983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3564" y="388950"/>
            <a:ext cx="7737457" cy="642662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latin typeface="+mj-lt"/>
                <a:ea typeface="ＭＳ Ｐゴシック" charset="0"/>
              </a:rPr>
              <a:t>evidence</a:t>
            </a:r>
            <a:endParaRPr lang="en-US" b="1" dirty="0">
              <a:latin typeface="+mj-lt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0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+mj-lt"/>
                <a:ea typeface="ＭＳ Ｐゴシック" charset="0"/>
              </a:rPr>
              <a:t>Tool: Add New Marker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4469"/>
            <a:ext cx="4969467" cy="4161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08" y="2499445"/>
            <a:ext cx="5457518" cy="138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2743268" y="2944254"/>
            <a:ext cx="750887" cy="35123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762" name="TextBox 6"/>
          <p:cNvSpPr txBox="1">
            <a:spLocks noChangeArrowheads="1"/>
          </p:cNvSpPr>
          <p:nvPr/>
        </p:nvSpPr>
        <p:spPr bwMode="auto">
          <a:xfrm>
            <a:off x="5426668" y="1369057"/>
            <a:ext cx="34767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555555"/>
                </a:solidFill>
              </a:rPr>
              <a:t>Adding </a:t>
            </a:r>
            <a:r>
              <a:rPr lang="en-US" sz="1800" b="1" dirty="0">
                <a:solidFill>
                  <a:srgbClr val="555555"/>
                </a:solidFill>
              </a:rPr>
              <a:t>markers lets you highlight important moments and download screen </a:t>
            </a:r>
            <a:r>
              <a:rPr lang="en-US" sz="1800" b="1" dirty="0" smtClean="0">
                <a:solidFill>
                  <a:srgbClr val="555555"/>
                </a:solidFill>
              </a:rPr>
              <a:t>shots.</a:t>
            </a:r>
            <a:endParaRPr lang="en-US" sz="1800" b="1" dirty="0">
              <a:solidFill>
                <a:srgbClr val="55555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AXON </a:t>
            </a:r>
            <a:r>
              <a:rPr lang="en-US" dirty="0" smtClean="0">
                <a:latin typeface="+mj-lt"/>
                <a:ea typeface="ＭＳ Ｐゴシック" charset="0"/>
              </a:rPr>
              <a:t>Body 2 operating functions</a:t>
            </a:r>
            <a:endParaRPr lang="en-US" dirty="0">
              <a:latin typeface="+mj-lt"/>
              <a:ea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59897" y="1482658"/>
            <a:ext cx="1912955" cy="2409792"/>
            <a:chOff x="727845" y="949161"/>
            <a:chExt cx="2529502" cy="31864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45" y="949161"/>
              <a:ext cx="2529502" cy="318647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693269" y="1155026"/>
              <a:ext cx="281057" cy="149309"/>
            </a:xfrm>
            <a:custGeom>
              <a:avLst/>
              <a:gdLst>
                <a:gd name="connsiteX0" fmla="*/ 2306 w 281057"/>
                <a:gd name="connsiteY0" fmla="*/ 134024 h 149309"/>
                <a:gd name="connsiteX1" fmla="*/ 97556 w 281057"/>
                <a:gd name="connsiteY1" fmla="*/ 16549 h 149309"/>
                <a:gd name="connsiteX2" fmla="*/ 278531 w 281057"/>
                <a:gd name="connsiteY2" fmla="*/ 13374 h 149309"/>
                <a:gd name="connsiteX3" fmla="*/ 189631 w 281057"/>
                <a:gd name="connsiteY3" fmla="*/ 134024 h 149309"/>
                <a:gd name="connsiteX4" fmla="*/ 2306 w 281057"/>
                <a:gd name="connsiteY4" fmla="*/ 134024 h 1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7" h="149309">
                  <a:moveTo>
                    <a:pt x="2306" y="134024"/>
                  </a:moveTo>
                  <a:cubicBezTo>
                    <a:pt x="-13040" y="114445"/>
                    <a:pt x="51519" y="36657"/>
                    <a:pt x="97556" y="16549"/>
                  </a:cubicBezTo>
                  <a:cubicBezTo>
                    <a:pt x="143593" y="-3559"/>
                    <a:pt x="263185" y="-6205"/>
                    <a:pt x="278531" y="13374"/>
                  </a:cubicBezTo>
                  <a:cubicBezTo>
                    <a:pt x="293877" y="32953"/>
                    <a:pt x="236198" y="112857"/>
                    <a:pt x="189631" y="134024"/>
                  </a:cubicBezTo>
                  <a:cubicBezTo>
                    <a:pt x="143064" y="155191"/>
                    <a:pt x="17652" y="153603"/>
                    <a:pt x="2306" y="134024"/>
                  </a:cubicBezTo>
                  <a:close/>
                </a:path>
              </a:pathLst>
            </a:custGeom>
            <a:solidFill>
              <a:srgbClr val="C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969511" y="1383467"/>
            <a:ext cx="3541569" cy="426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555555"/>
                </a:solidFill>
              </a:rPr>
              <a:t>On/Off Switch</a:t>
            </a:r>
          </a:p>
          <a:p>
            <a:endParaRPr lang="en-US" sz="1100" b="1" dirty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Function Button</a:t>
            </a:r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Battery LED</a:t>
            </a: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r>
              <a:rPr lang="en-US" sz="2000" b="1" dirty="0">
                <a:solidFill>
                  <a:srgbClr val="555555"/>
                </a:solidFill>
              </a:rPr>
              <a:t>Battery </a:t>
            </a:r>
            <a:r>
              <a:rPr lang="en-US" sz="2000" b="1" dirty="0" smtClean="0">
                <a:solidFill>
                  <a:srgbClr val="555555"/>
                </a:solidFill>
              </a:rPr>
              <a:t>Status Button</a:t>
            </a: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536414" y="1553044"/>
            <a:ext cx="354156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555555"/>
                </a:solidFill>
              </a:rPr>
              <a:t>Lens</a:t>
            </a: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Speaker</a:t>
            </a:r>
          </a:p>
          <a:p>
            <a:endParaRPr lang="en-US" sz="2000" b="1" dirty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EVENT Button</a:t>
            </a:r>
          </a:p>
          <a:p>
            <a:endParaRPr lang="en-US" sz="1000" b="1" dirty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Microphone</a:t>
            </a: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b="1" dirty="0" smtClean="0">
              <a:solidFill>
                <a:srgbClr val="555555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13020" y="1807679"/>
            <a:ext cx="1846877" cy="1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17776" y="3045342"/>
            <a:ext cx="1847643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68198" y="3502721"/>
            <a:ext cx="1659330" cy="884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21580" y="1590595"/>
            <a:ext cx="825412" cy="443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72852" y="2057323"/>
            <a:ext cx="352000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8130" y="2669346"/>
            <a:ext cx="666722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70559" y="3614021"/>
            <a:ext cx="998952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3020" y="2462220"/>
            <a:ext cx="1946180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AXON </a:t>
            </a:r>
            <a:r>
              <a:rPr lang="en-US" dirty="0" smtClean="0">
                <a:latin typeface="+mj-lt"/>
                <a:ea typeface="ＭＳ Ｐゴシック" charset="0"/>
              </a:rPr>
              <a:t>Body 2 operating functions</a:t>
            </a:r>
            <a:endParaRPr lang="en-US" dirty="0">
              <a:latin typeface="+mj-lt"/>
              <a:ea typeface="ＭＳ Ｐゴシック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357" y="1811318"/>
            <a:ext cx="2498978" cy="87054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658430" y="2196187"/>
            <a:ext cx="63500" cy="21166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121911" y="951667"/>
            <a:ext cx="3541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Operation LED </a:t>
            </a:r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88814" y="1121244"/>
            <a:ext cx="354156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Connection Socket </a:t>
            </a:r>
            <a:endParaRPr lang="en-US" sz="2000" b="1" dirty="0">
              <a:solidFill>
                <a:srgbClr val="555555"/>
              </a:solidFill>
            </a:endParaRPr>
          </a:p>
          <a:p>
            <a:endParaRPr lang="en-US" sz="1200" b="1" dirty="0" smtClean="0">
              <a:solidFill>
                <a:srgbClr val="555555"/>
              </a:solidFill>
            </a:endParaRPr>
          </a:p>
          <a:p>
            <a:r>
              <a:rPr lang="en-US" sz="2000" b="1" dirty="0" smtClean="0">
                <a:solidFill>
                  <a:srgbClr val="555555"/>
                </a:solidFill>
              </a:rPr>
              <a:t>Function LED</a:t>
            </a:r>
            <a:endParaRPr lang="en-US" sz="2000" b="1" dirty="0">
              <a:solidFill>
                <a:srgbClr val="555555"/>
              </a:solidFill>
            </a:endParaRPr>
          </a:p>
          <a:p>
            <a:endParaRPr lang="en-US" b="1" dirty="0" smtClean="0">
              <a:solidFill>
                <a:srgbClr val="555555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111500" y="2161417"/>
            <a:ext cx="1018429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40000" y="2430501"/>
            <a:ext cx="2057400" cy="3636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08214" y="2392400"/>
            <a:ext cx="363698" cy="0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20148" y="2196059"/>
            <a:ext cx="45719" cy="196341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</a:rPr>
              <a:t>AXON </a:t>
            </a:r>
            <a:r>
              <a:rPr lang="en-US" dirty="0" smtClean="0">
                <a:latin typeface="+mj-lt"/>
                <a:ea typeface="ＭＳ Ｐゴシック" charset="0"/>
              </a:rPr>
              <a:t>Body 2 operating functions</a:t>
            </a:r>
            <a:endParaRPr lang="en-US" dirty="0">
              <a:latin typeface="+mj-lt"/>
              <a:ea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7975" y="1482657"/>
            <a:ext cx="2090817" cy="2567795"/>
            <a:chOff x="727845" y="949161"/>
            <a:chExt cx="2529502" cy="31864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45" y="949161"/>
              <a:ext cx="2529502" cy="318647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693269" y="1155026"/>
              <a:ext cx="281057" cy="149309"/>
            </a:xfrm>
            <a:custGeom>
              <a:avLst/>
              <a:gdLst>
                <a:gd name="connsiteX0" fmla="*/ 2306 w 281057"/>
                <a:gd name="connsiteY0" fmla="*/ 134024 h 149309"/>
                <a:gd name="connsiteX1" fmla="*/ 97556 w 281057"/>
                <a:gd name="connsiteY1" fmla="*/ 16549 h 149309"/>
                <a:gd name="connsiteX2" fmla="*/ 278531 w 281057"/>
                <a:gd name="connsiteY2" fmla="*/ 13374 h 149309"/>
                <a:gd name="connsiteX3" fmla="*/ 189631 w 281057"/>
                <a:gd name="connsiteY3" fmla="*/ 134024 h 149309"/>
                <a:gd name="connsiteX4" fmla="*/ 2306 w 281057"/>
                <a:gd name="connsiteY4" fmla="*/ 134024 h 1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7" h="149309">
                  <a:moveTo>
                    <a:pt x="2306" y="134024"/>
                  </a:moveTo>
                  <a:cubicBezTo>
                    <a:pt x="-13040" y="114445"/>
                    <a:pt x="51519" y="36657"/>
                    <a:pt x="97556" y="16549"/>
                  </a:cubicBezTo>
                  <a:cubicBezTo>
                    <a:pt x="143593" y="-3559"/>
                    <a:pt x="263185" y="-6205"/>
                    <a:pt x="278531" y="13374"/>
                  </a:cubicBezTo>
                  <a:cubicBezTo>
                    <a:pt x="293877" y="32953"/>
                    <a:pt x="236198" y="112857"/>
                    <a:pt x="189631" y="134024"/>
                  </a:cubicBezTo>
                  <a:cubicBezTo>
                    <a:pt x="143064" y="155191"/>
                    <a:pt x="17652" y="153603"/>
                    <a:pt x="2306" y="134024"/>
                  </a:cubicBezTo>
                  <a:close/>
                </a:path>
              </a:pathLst>
            </a:custGeom>
            <a:solidFill>
              <a:srgbClr val="C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585886" y="1479531"/>
            <a:ext cx="3541569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555555"/>
                </a:solidFill>
              </a:rPr>
              <a:t>On/Off Switch</a:t>
            </a:r>
          </a:p>
          <a:p>
            <a:endParaRPr lang="en-US" sz="1100" b="1" dirty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  <a:p>
            <a:endParaRPr lang="en-US" sz="2000" b="1" dirty="0" smtClean="0">
              <a:solidFill>
                <a:srgbClr val="555555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844855" y="1708269"/>
            <a:ext cx="825412" cy="443"/>
          </a:xfrm>
          <a:prstGeom prst="line">
            <a:avLst/>
          </a:prstGeom>
          <a:ln w="38100" cmpd="sng">
            <a:solidFill>
              <a:srgbClr val="FFD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39" y="2155587"/>
            <a:ext cx="2636342" cy="9195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00485" y="2553953"/>
            <a:ext cx="45719" cy="2246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7ECC0-0D4D-5B44-9252-7BD567B7CE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2"/>
          <p:cNvSpPr>
            <a:spLocks noGrp="1"/>
          </p:cNvSpPr>
          <p:nvPr>
            <p:ph type="title"/>
          </p:nvPr>
        </p:nvSpPr>
        <p:spPr>
          <a:xfrm>
            <a:off x="425450" y="54918"/>
            <a:ext cx="8229600" cy="857250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charset="0"/>
              </a:rPr>
              <a:t/>
            </a:r>
            <a:br>
              <a:rPr lang="en-US" dirty="0" smtClean="0">
                <a:latin typeface="+mj-lt"/>
                <a:ea typeface="ＭＳ Ｐゴシック" charset="0"/>
              </a:rPr>
            </a:br>
            <a:r>
              <a:rPr lang="en-US" dirty="0" smtClean="0">
                <a:latin typeface="+mj-lt"/>
                <a:ea typeface="ＭＳ Ｐゴシック" charset="0"/>
              </a:rPr>
              <a:t>Buffering mode</a:t>
            </a:r>
            <a:endParaRPr lang="en-US" dirty="0">
              <a:latin typeface="+mj-lt"/>
              <a:ea typeface="ＭＳ Ｐゴシック" charset="0"/>
            </a:endParaRP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4113461" y="443652"/>
            <a:ext cx="4376377" cy="33944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BUFFERING mode</a:t>
            </a:r>
            <a:r>
              <a:rPr lang="en-US" sz="2000" b="0" dirty="0" smtClean="0">
                <a:latin typeface="Arial" charset="0"/>
                <a:ea typeface="ＭＳ Ｐゴシック" charset="0"/>
                <a:cs typeface="Arial" charset="0"/>
              </a:rPr>
              <a:t> is configurable up to 2 minutes; however, the default mode </a:t>
            </a:r>
            <a:r>
              <a:rPr lang="en-US" sz="2000" b="0" dirty="0" smtClean="0">
                <a:latin typeface="MyriadPro"/>
              </a:rPr>
              <a:t>is 30 seconds.</a:t>
            </a:r>
          </a:p>
          <a:p>
            <a:pPr>
              <a:lnSpc>
                <a:spcPct val="150000"/>
              </a:lnSpc>
            </a:pPr>
            <a:endParaRPr lang="en-US" sz="2000" b="0" dirty="0">
              <a:latin typeface="MyriadPro"/>
              <a:ea typeface="ＭＳ Ｐゴシック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u="sng" dirty="0" smtClean="0">
                <a:latin typeface="Arial" charset="0"/>
                <a:ea typeface="ＭＳ Ｐゴシック" charset="0"/>
                <a:cs typeface="Arial" charset="0"/>
              </a:rPr>
              <a:t>SPD cameras buffer 1 minute.</a:t>
            </a:r>
          </a:p>
          <a:p>
            <a:endParaRPr lang="en-US" sz="22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702293" y="4828387"/>
            <a:ext cx="335398" cy="273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AAC4B9-D076-4EDE-95EF-583075D9596D}" type="slidenum">
              <a:rPr lang="en-US" sz="900" smtClean="0"/>
              <a:pPr/>
              <a:t>8</a:t>
            </a:fld>
            <a:endParaRPr lang="en-US" sz="9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27845" y="949161"/>
            <a:ext cx="2529502" cy="3186470"/>
            <a:chOff x="727845" y="949161"/>
            <a:chExt cx="2529502" cy="31864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845" y="949161"/>
              <a:ext cx="2529502" cy="318647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693269" y="1155026"/>
              <a:ext cx="281057" cy="149309"/>
            </a:xfrm>
            <a:custGeom>
              <a:avLst/>
              <a:gdLst>
                <a:gd name="connsiteX0" fmla="*/ 2306 w 281057"/>
                <a:gd name="connsiteY0" fmla="*/ 134024 h 149309"/>
                <a:gd name="connsiteX1" fmla="*/ 97556 w 281057"/>
                <a:gd name="connsiteY1" fmla="*/ 16549 h 149309"/>
                <a:gd name="connsiteX2" fmla="*/ 278531 w 281057"/>
                <a:gd name="connsiteY2" fmla="*/ 13374 h 149309"/>
                <a:gd name="connsiteX3" fmla="*/ 189631 w 281057"/>
                <a:gd name="connsiteY3" fmla="*/ 134024 h 149309"/>
                <a:gd name="connsiteX4" fmla="*/ 2306 w 281057"/>
                <a:gd name="connsiteY4" fmla="*/ 134024 h 1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057" h="149309">
                  <a:moveTo>
                    <a:pt x="2306" y="134024"/>
                  </a:moveTo>
                  <a:cubicBezTo>
                    <a:pt x="-13040" y="114445"/>
                    <a:pt x="51519" y="36657"/>
                    <a:pt x="97556" y="16549"/>
                  </a:cubicBezTo>
                  <a:cubicBezTo>
                    <a:pt x="143593" y="-3559"/>
                    <a:pt x="263185" y="-6205"/>
                    <a:pt x="278531" y="13374"/>
                  </a:cubicBezTo>
                  <a:cubicBezTo>
                    <a:pt x="293877" y="32953"/>
                    <a:pt x="236198" y="112857"/>
                    <a:pt x="189631" y="134024"/>
                  </a:cubicBezTo>
                  <a:cubicBezTo>
                    <a:pt x="143064" y="155191"/>
                    <a:pt x="17652" y="153603"/>
                    <a:pt x="2306" y="134024"/>
                  </a:cubicBezTo>
                  <a:close/>
                </a:path>
              </a:pathLst>
            </a:custGeom>
            <a:solidFill>
              <a:srgbClr val="C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2810216" y="796981"/>
            <a:ext cx="447131" cy="304359"/>
          </a:xfrm>
          <a:prstGeom prst="straightConnector1">
            <a:avLst/>
          </a:prstGeom>
          <a:ln w="38100" cmpd="sng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30" y="3058354"/>
            <a:ext cx="3092417" cy="10772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4081" y="3596992"/>
            <a:ext cx="45719" cy="2246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glow rad="101600">
              <a:srgbClr val="08981D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rgbClr val="92D050"/>
                </a:glo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9" y="470920"/>
            <a:ext cx="3298968" cy="4365610"/>
          </a:xfrm>
          <a:prstGeom prst="rect">
            <a:avLst/>
          </a:prstGeom>
        </p:spPr>
      </p:pic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3908607" y="1289487"/>
            <a:ext cx="4783789" cy="3394473"/>
          </a:xfrm>
        </p:spPr>
        <p:txBody>
          <a:bodyPr/>
          <a:lstStyle/>
          <a:p>
            <a:endParaRPr lang="en-US" sz="20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dirty="0" smtClean="0">
                <a:latin typeface="Arial" charset="0"/>
                <a:ea typeface="ＭＳ Ｐゴシック" charset="0"/>
                <a:cs typeface="Arial" charset="0"/>
              </a:rPr>
              <a:t>To </a:t>
            </a:r>
            <a:r>
              <a:rPr lang="en-US" sz="2400" b="0" dirty="0">
                <a:latin typeface="Arial" charset="0"/>
                <a:ea typeface="ＭＳ Ｐゴシック" charset="0"/>
                <a:cs typeface="Arial" charset="0"/>
              </a:rPr>
              <a:t>start recording video, </a:t>
            </a:r>
            <a:endParaRPr lang="en-US" sz="2400" b="0" dirty="0" smtClean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dirty="0" smtClean="0">
                <a:latin typeface="Arial" charset="0"/>
                <a:ea typeface="ＭＳ Ｐゴシック" charset="0"/>
                <a:cs typeface="Arial" charset="0"/>
              </a:rPr>
              <a:t>double </a:t>
            </a:r>
            <a:r>
              <a:rPr lang="en-US" sz="2400" b="0" dirty="0">
                <a:latin typeface="Arial" charset="0"/>
                <a:ea typeface="ＭＳ Ｐゴシック" charset="0"/>
                <a:cs typeface="Arial" charset="0"/>
              </a:rPr>
              <a:t>tap the </a:t>
            </a:r>
            <a:r>
              <a:rPr lang="en-US" sz="2400" u="sng" dirty="0" smtClean="0">
                <a:latin typeface="Arial" charset="0"/>
                <a:ea typeface="ＭＳ Ｐゴシック" charset="0"/>
                <a:cs typeface="Arial" charset="0"/>
              </a:rPr>
              <a:t>EVENT Button</a:t>
            </a:r>
            <a:r>
              <a:rPr lang="en-US" sz="2400" b="0" dirty="0" smtClean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2400" b="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Recording videos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30" y="2986722"/>
            <a:ext cx="3092417" cy="10772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8382" y="3473830"/>
            <a:ext cx="45719" cy="2246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8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1EB0C-4E90-6540-966B-B58197A5F7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2587467" y="2541757"/>
            <a:ext cx="1744825" cy="22393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Axon-Taser 2015">
  <a:themeElements>
    <a:clrScheme name="Axon_colors_2015">
      <a:dk1>
        <a:sysClr val="windowText" lastClr="000000"/>
      </a:dk1>
      <a:lt1>
        <a:sysClr val="window" lastClr="FFFFFF"/>
      </a:lt1>
      <a:dk2>
        <a:srgbClr val="1D1F21"/>
      </a:dk2>
      <a:lt2>
        <a:srgbClr val="FFD700"/>
      </a:lt2>
      <a:accent1>
        <a:srgbClr val="555555"/>
      </a:accent1>
      <a:accent2>
        <a:srgbClr val="787878"/>
      </a:accent2>
      <a:accent3>
        <a:srgbClr val="969696"/>
      </a:accent3>
      <a:accent4>
        <a:srgbClr val="C8C8C8"/>
      </a:accent4>
      <a:accent5>
        <a:srgbClr val="E1E1E1"/>
      </a:accent5>
      <a:accent6>
        <a:srgbClr val="F0F0F0"/>
      </a:accent6>
      <a:hlink>
        <a:srgbClr val="007DC3"/>
      </a:hlink>
      <a:folHlink>
        <a:srgbClr val="1D252D"/>
      </a:folHlink>
    </a:clrScheme>
    <a:fontScheme name="Axon_2015_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>
        <a:noAutofit/>
      </a:bodyPr>
      <a:lstStyle>
        <a:defPPr>
          <a:defRPr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77652CFC578845B0937F8B57D92F69" ma:contentTypeVersion="8" ma:contentTypeDescription="Create a new document." ma:contentTypeScope="" ma:versionID="78bef02a2958e540fccac3a92a966147">
  <xsd:schema xmlns:xsd="http://www.w3.org/2001/XMLSchema" xmlns:xs="http://www.w3.org/2001/XMLSchema" xmlns:p="http://schemas.microsoft.com/office/2006/metadata/properties" xmlns:ns3="09a3564a-8461-46c3-81d3-8da5876bf6e5" targetNamespace="http://schemas.microsoft.com/office/2006/metadata/properties" ma:root="true" ma:fieldsID="9df33d7fe2874cffd8624898a55ba28d" ns3:_="">
    <xsd:import namespace="09a3564a-8461-46c3-81d3-8da5876bf6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3564a-8461-46c3-81d3-8da5876bf6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33D979-BE85-4D96-BD26-AFE2E58BC7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3564a-8461-46c3-81d3-8da5876bf6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E28306-BE2F-45ED-8F69-9256A677C2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53496C-4B20-4699-98E8-55388383627B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9a3564a-8461-46c3-81d3-8da5876bf6e5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1943</Words>
  <Application>Microsoft Office PowerPoint</Application>
  <PresentationFormat>On-screen Show (16:9)</PresentationFormat>
  <Paragraphs>416</Paragraphs>
  <Slides>50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ＭＳ Ｐゴシック</vt:lpstr>
      <vt:lpstr>Arial</vt:lpstr>
      <vt:lpstr>Arial Black</vt:lpstr>
      <vt:lpstr>Calibri</vt:lpstr>
      <vt:lpstr>Helvetica</vt:lpstr>
      <vt:lpstr>MyriadPro</vt:lpstr>
      <vt:lpstr>Axon-Taser 2015</vt:lpstr>
      <vt:lpstr>Axon body 2</vt:lpstr>
      <vt:lpstr>Axon Body 2 overview </vt:lpstr>
      <vt:lpstr>Axon Body 2 overview </vt:lpstr>
      <vt:lpstr>Axon Body 2 overview </vt:lpstr>
      <vt:lpstr>AXON Body 2 operating functions</vt:lpstr>
      <vt:lpstr>AXON Body 2 operating functions</vt:lpstr>
      <vt:lpstr>AXON Body 2 operating functions</vt:lpstr>
      <vt:lpstr> Buffering mode</vt:lpstr>
      <vt:lpstr>Recording videos</vt:lpstr>
      <vt:lpstr>Recording videos</vt:lpstr>
      <vt:lpstr>Operating MODES</vt:lpstr>
      <vt:lpstr> adding markers</vt:lpstr>
      <vt:lpstr>Battery Life</vt:lpstr>
      <vt:lpstr>Battery Life</vt:lpstr>
      <vt:lpstr>Battery Life</vt:lpstr>
      <vt:lpstr>Mounting</vt:lpstr>
      <vt:lpstr>Docking &amp; Charging the camera</vt:lpstr>
      <vt:lpstr>Camera LED information while on dock </vt:lpstr>
      <vt:lpstr>Camera LED information while on dock </vt:lpstr>
      <vt:lpstr>Camera LED information while on dock </vt:lpstr>
      <vt:lpstr>Camera LED information while on dock </vt:lpstr>
      <vt:lpstr>Camera LED information while on dock</vt:lpstr>
      <vt:lpstr>Camera LED information while on dock </vt:lpstr>
      <vt:lpstr>Camera LED information while on dock </vt:lpstr>
      <vt:lpstr>Camera LED information while on dock </vt:lpstr>
      <vt:lpstr>Camera LED information while on dock </vt:lpstr>
      <vt:lpstr>Pairing your axon body 2 device </vt:lpstr>
      <vt:lpstr>Pairing your axon body 2 device </vt:lpstr>
      <vt:lpstr>Pairing your axon body 2 device </vt:lpstr>
      <vt:lpstr>Axon view Pairing with a Smart Device</vt:lpstr>
      <vt:lpstr>Axon view Pairing with a Smart Device</vt:lpstr>
      <vt:lpstr>Live Preview – AXON view</vt:lpstr>
      <vt:lpstr>Camera Details – Axon view</vt:lpstr>
      <vt:lpstr>Metadata – Axon view</vt:lpstr>
      <vt:lpstr>Evidence List – AXON view</vt:lpstr>
      <vt:lpstr>AXON capture</vt:lpstr>
      <vt:lpstr>AXON capture</vt:lpstr>
      <vt:lpstr>Log in - Evidence sync</vt:lpstr>
      <vt:lpstr>Evidence sync</vt:lpstr>
      <vt:lpstr>Modes - Evidence sync</vt:lpstr>
      <vt:lpstr>PowerPoint Presentation</vt:lpstr>
      <vt:lpstr>Reviewing videos - Evidence sync</vt:lpstr>
      <vt:lpstr>Playback Videos – evidence sync</vt:lpstr>
      <vt:lpstr>Playback Videos – evidence sync</vt:lpstr>
      <vt:lpstr>Playback Videos – evidence sync</vt:lpstr>
      <vt:lpstr>Agency.Evidence.com</vt:lpstr>
      <vt:lpstr>Dashboard</vt:lpstr>
      <vt:lpstr>evidence</vt:lpstr>
      <vt:lpstr>Tool: Add New Marker</vt:lpstr>
      <vt:lpstr>Questions?</vt:lpstr>
    </vt:vector>
  </TitlesOfParts>
  <Company>TASER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AXON Flex Camera</dc:title>
  <dc:creator>Office User</dc:creator>
  <cp:lastModifiedBy>Farnsworth, Laurie</cp:lastModifiedBy>
  <cp:revision>94</cp:revision>
  <dcterms:created xsi:type="dcterms:W3CDTF">2015-09-09T23:39:35Z</dcterms:created>
  <dcterms:modified xsi:type="dcterms:W3CDTF">2020-01-16T20:43:14Z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0x0101001F77652CFC578845B0937F8B57D92F69</vt:lpwstr>
  </property>
</Properties>
</file>