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2904" y="-10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CA0D5268-CAEE-4AE8-9273-209DB710D77E}" type="datetimeFigureOut">
              <a:rPr lang="en-US" smtClean="0"/>
              <a:t>5/12/2014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0E2C37-B3A2-44DD-AB79-5AD941E508C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 smtClean="0"/>
              <a:t>Body Worn Cameras</a:t>
            </a:r>
            <a:br>
              <a:rPr lang="en-US" sz="6000" dirty="0" smtClean="0"/>
            </a:br>
            <a:r>
              <a:rPr lang="en-US" sz="6000" dirty="0" smtClean="0"/>
              <a:t>&amp;</a:t>
            </a:r>
            <a:br>
              <a:rPr lang="en-US" sz="6000" dirty="0" smtClean="0"/>
            </a:br>
            <a:r>
              <a:rPr lang="en-US" sz="6000" dirty="0" smtClean="0"/>
              <a:t>Digital Evidence Management System</a:t>
            </a:r>
            <a:endParaRPr lang="en-US" sz="6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May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47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Start up &amp; Five year models</a:t>
            </a:r>
          </a:p>
          <a:p>
            <a:r>
              <a:rPr lang="en-US" sz="3600" dirty="0" smtClean="0"/>
              <a:t>Included assumptions:</a:t>
            </a:r>
          </a:p>
          <a:p>
            <a:pPr lvl="1"/>
            <a:r>
              <a:rPr lang="en-US" sz="2800" dirty="0" smtClean="0"/>
              <a:t>Repair needs</a:t>
            </a:r>
          </a:p>
          <a:p>
            <a:pPr lvl="1"/>
            <a:r>
              <a:rPr lang="en-US" sz="2800" dirty="0" smtClean="0"/>
              <a:t>Number of users accessing system</a:t>
            </a:r>
          </a:p>
          <a:p>
            <a:pPr lvl="1"/>
            <a:r>
              <a:rPr lang="en-US" sz="2800" dirty="0" smtClean="0"/>
              <a:t>Data storage costs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91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Costs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Estimated Total Start-up costs</a:t>
            </a:r>
          </a:p>
          <a:p>
            <a:pPr lvl="1"/>
            <a:r>
              <a:rPr lang="en-US" sz="2800" dirty="0" smtClean="0"/>
              <a:t>$308,451</a:t>
            </a:r>
          </a:p>
          <a:p>
            <a:r>
              <a:rPr lang="en-US" sz="3600" dirty="0" smtClean="0"/>
              <a:t>Estimated Total 5 year Costs</a:t>
            </a:r>
          </a:p>
          <a:p>
            <a:pPr lvl="1"/>
            <a:r>
              <a:rPr lang="en-US" sz="2800" dirty="0" smtClean="0"/>
              <a:t>Including start-up &amp; 1 replacement of all units at year 2.5</a:t>
            </a:r>
          </a:p>
          <a:p>
            <a:pPr lvl="1"/>
            <a:r>
              <a:rPr lang="en-US" sz="2800" dirty="0" smtClean="0"/>
              <a:t>$781,014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4814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Two options</a:t>
            </a:r>
          </a:p>
          <a:p>
            <a:pPr lvl="1"/>
            <a:r>
              <a:rPr lang="en-US" sz="2800" dirty="0" smtClean="0"/>
              <a:t>Partial rollout &amp; Full rollout</a:t>
            </a:r>
          </a:p>
          <a:p>
            <a:pPr lvl="2"/>
            <a:r>
              <a:rPr lang="en-US" sz="2800" dirty="0" smtClean="0"/>
              <a:t>Due to need for critical infrastructure upgrades to the PD’s network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1760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Partial Rollout</a:t>
            </a:r>
            <a:endParaRPr lang="en-US" sz="2800" dirty="0" smtClean="0"/>
          </a:p>
          <a:p>
            <a:pPr lvl="1"/>
            <a:r>
              <a:rPr lang="en-US" sz="2800" dirty="0" smtClean="0"/>
              <a:t>Phased in over ~7 months</a:t>
            </a:r>
          </a:p>
          <a:p>
            <a:pPr lvl="1"/>
            <a:r>
              <a:rPr lang="en-US" sz="2800" dirty="0" smtClean="0"/>
              <a:t>First three months</a:t>
            </a:r>
          </a:p>
          <a:p>
            <a:pPr lvl="2"/>
            <a:r>
              <a:rPr lang="en-US" sz="2800" dirty="0" smtClean="0"/>
              <a:t>25 cameras, 25 user accounts, 5 docks</a:t>
            </a:r>
          </a:p>
          <a:p>
            <a:pPr lvl="2"/>
            <a:r>
              <a:rPr lang="en-US" sz="2800" dirty="0" smtClean="0"/>
              <a:t>User training for upload docks installation</a:t>
            </a:r>
          </a:p>
          <a:p>
            <a:pPr lvl="2"/>
            <a:r>
              <a:rPr lang="en-US" sz="2800" dirty="0" smtClean="0"/>
              <a:t>SDU, SRO, Traffic, K9, Limited Patrol Teams</a:t>
            </a:r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8253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/>
              <a:t>Partial Rollout</a:t>
            </a:r>
            <a:endParaRPr lang="en-US" sz="2800" dirty="0" smtClean="0"/>
          </a:p>
          <a:p>
            <a:pPr lvl="1"/>
            <a:r>
              <a:rPr lang="en-US" sz="2800" dirty="0" smtClean="0"/>
              <a:t>Subsequent months</a:t>
            </a:r>
          </a:p>
          <a:p>
            <a:pPr lvl="2"/>
            <a:r>
              <a:rPr lang="en-US" sz="2800" dirty="0" smtClean="0"/>
              <a:t>High cap network upgrade (CIP dependent)</a:t>
            </a:r>
          </a:p>
          <a:p>
            <a:pPr lvl="2"/>
            <a:r>
              <a:rPr lang="en-US" sz="2800" dirty="0" smtClean="0"/>
              <a:t>Data Room built</a:t>
            </a:r>
          </a:p>
          <a:p>
            <a:pPr lvl="2"/>
            <a:r>
              <a:rPr lang="en-US" sz="2800" dirty="0" smtClean="0"/>
              <a:t>Order additional cameras and equipment</a:t>
            </a:r>
          </a:p>
          <a:p>
            <a:pPr lvl="2"/>
            <a:r>
              <a:rPr lang="en-US" sz="2800" dirty="0" smtClean="0"/>
              <a:t>User Training</a:t>
            </a:r>
          </a:p>
          <a:p>
            <a:pPr lvl="2"/>
            <a:r>
              <a:rPr lang="en-US" sz="2800" dirty="0" smtClean="0"/>
              <a:t>Deployment</a:t>
            </a:r>
          </a:p>
          <a:p>
            <a:pPr lvl="2"/>
            <a:r>
              <a:rPr lang="en-US" sz="2800" dirty="0" smtClean="0"/>
              <a:t>Program fine-tuning </a:t>
            </a:r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22271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 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Full Rollout</a:t>
            </a:r>
          </a:p>
          <a:p>
            <a:pPr lvl="1"/>
            <a:r>
              <a:rPr lang="en-US" sz="2800" dirty="0" smtClean="0"/>
              <a:t>Timeline contingent on:</a:t>
            </a:r>
          </a:p>
          <a:p>
            <a:pPr lvl="2"/>
            <a:r>
              <a:rPr lang="en-US" sz="2000" dirty="0" smtClean="0"/>
              <a:t>Network upgrades</a:t>
            </a:r>
          </a:p>
          <a:p>
            <a:pPr lvl="2"/>
            <a:r>
              <a:rPr lang="en-US" sz="2000" dirty="0" smtClean="0"/>
              <a:t>Data room build</a:t>
            </a:r>
          </a:p>
          <a:p>
            <a:pPr lvl="1"/>
            <a:r>
              <a:rPr lang="en-US" sz="2800" dirty="0" smtClean="0"/>
              <a:t>Order all at once ~150 units</a:t>
            </a:r>
          </a:p>
          <a:p>
            <a:pPr lvl="1"/>
            <a:r>
              <a:rPr lang="en-US" sz="2800" dirty="0" smtClean="0"/>
              <a:t>User training</a:t>
            </a:r>
          </a:p>
          <a:p>
            <a:pPr lvl="1"/>
            <a:r>
              <a:rPr lang="en-US" sz="2800" dirty="0" smtClean="0"/>
              <a:t>Deployment</a:t>
            </a:r>
          </a:p>
        </p:txBody>
      </p:sp>
    </p:spTree>
    <p:extLst>
      <p:ext uri="{BB962C8B-B14F-4D97-AF65-F5344CB8AC3E}">
        <p14:creationId xmlns:p14="http://schemas.microsoft.com/office/powerpoint/2010/main" val="399337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654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219200"/>
            <a:ext cx="4368658" cy="4953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Docking station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672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Axon Camera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799" y="2209800"/>
            <a:ext cx="3855799" cy="28956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599" y="2438400"/>
            <a:ext cx="3727373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611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Mount Kit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133600"/>
            <a:ext cx="6163734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0252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Without Body Worn Cameras</a:t>
            </a:r>
          </a:p>
          <a:p>
            <a:pPr lvl="1"/>
            <a:r>
              <a:rPr lang="en-US" sz="2800" dirty="0" smtClean="0"/>
              <a:t>Others ARE recording</a:t>
            </a:r>
          </a:p>
          <a:p>
            <a:pPr lvl="1"/>
            <a:r>
              <a:rPr lang="en-US" sz="2800" dirty="0" smtClean="0"/>
              <a:t>Key Events frequently missed</a:t>
            </a:r>
          </a:p>
          <a:p>
            <a:pPr lvl="1"/>
            <a:r>
              <a:rPr lang="en-US" sz="2800" dirty="0" smtClean="0"/>
              <a:t>Situation may be misinterpreted</a:t>
            </a:r>
          </a:p>
        </p:txBody>
      </p:sp>
    </p:spTree>
    <p:extLst>
      <p:ext uri="{BB962C8B-B14F-4D97-AF65-F5344CB8AC3E}">
        <p14:creationId xmlns:p14="http://schemas.microsoft.com/office/powerpoint/2010/main" val="97725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r>
              <a:rPr lang="en-US" sz="3200" dirty="0" smtClean="0"/>
              <a:t>Digital Evidence Management</a:t>
            </a:r>
            <a:endParaRPr lang="en-US" sz="3200" dirty="0"/>
          </a:p>
          <a:p>
            <a:pPr lvl="1"/>
            <a:r>
              <a:rPr lang="en-US" sz="2800" dirty="0" smtClean="0"/>
              <a:t>CD/DVDs have a shelf life</a:t>
            </a:r>
          </a:p>
          <a:p>
            <a:pPr lvl="1"/>
            <a:r>
              <a:rPr lang="en-US" sz="2800" dirty="0" smtClean="0"/>
              <a:t>Access control and tracking ability</a:t>
            </a:r>
          </a:p>
          <a:p>
            <a:pPr lvl="1"/>
            <a:r>
              <a:rPr lang="en-US" sz="2800" dirty="0" smtClean="0"/>
              <a:t>One Place to store ALL types of digital evidence</a:t>
            </a:r>
          </a:p>
          <a:p>
            <a:pPr lvl="1"/>
            <a:r>
              <a:rPr lang="en-US" sz="2800" dirty="0" smtClean="0"/>
              <a:t>Ease of providing D.A. access</a:t>
            </a:r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93123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Involved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Market Research – Test Vendor selection</a:t>
            </a:r>
          </a:p>
          <a:p>
            <a:r>
              <a:rPr lang="en-US" dirty="0" smtClean="0"/>
              <a:t>8 week trial period</a:t>
            </a:r>
          </a:p>
          <a:p>
            <a:r>
              <a:rPr lang="en-US" dirty="0" smtClean="0"/>
              <a:t>End-User De-Brief</a:t>
            </a:r>
          </a:p>
          <a:p>
            <a:r>
              <a:rPr lang="en-US" dirty="0" smtClean="0"/>
              <a:t>PSTC review of </a:t>
            </a:r>
            <a:r>
              <a:rPr lang="en-US" dirty="0" smtClean="0"/>
              <a:t>trial </a:t>
            </a:r>
            <a:r>
              <a:rPr lang="en-US" dirty="0" smtClean="0"/>
              <a:t>results and recommendation</a:t>
            </a:r>
          </a:p>
          <a:p>
            <a:r>
              <a:rPr lang="en-US" dirty="0" smtClean="0"/>
              <a:t>5 year cost model</a:t>
            </a:r>
          </a:p>
          <a:p>
            <a:r>
              <a:rPr lang="en-US" dirty="0" smtClean="0"/>
              <a:t>Draft policy development</a:t>
            </a:r>
          </a:p>
          <a:p>
            <a:r>
              <a:rPr lang="en-US" dirty="0" smtClean="0"/>
              <a:t>Recommendation for purchase and deployment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4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Cameras Tested</a:t>
            </a:r>
          </a:p>
          <a:p>
            <a:pPr lvl="1"/>
            <a:r>
              <a:rPr lang="en-US" sz="2000" dirty="0" smtClean="0"/>
              <a:t>Taser Axon Flex</a:t>
            </a:r>
          </a:p>
          <a:p>
            <a:pPr lvl="1"/>
            <a:r>
              <a:rPr lang="en-US" sz="2000" dirty="0" err="1" smtClean="0"/>
              <a:t>VieVu</a:t>
            </a:r>
            <a:endParaRPr lang="en-US" sz="2000" dirty="0" smtClean="0"/>
          </a:p>
          <a:p>
            <a:pPr lvl="1"/>
            <a:r>
              <a:rPr lang="en-US" sz="2000" dirty="0" smtClean="0"/>
              <a:t>MPH – </a:t>
            </a:r>
            <a:r>
              <a:rPr lang="en-US" sz="2000" dirty="0" err="1" smtClean="0"/>
              <a:t>Muvi</a:t>
            </a:r>
            <a:endParaRPr lang="en-US" sz="2000" dirty="0" smtClean="0"/>
          </a:p>
          <a:p>
            <a:pPr lvl="1"/>
            <a:r>
              <a:rPr lang="en-US" sz="2000" dirty="0" err="1" smtClean="0"/>
              <a:t>Wolfcom</a:t>
            </a:r>
            <a:r>
              <a:rPr lang="en-US" sz="2000" dirty="0" smtClean="0"/>
              <a:t> 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 Eye</a:t>
            </a:r>
          </a:p>
          <a:p>
            <a:endParaRPr lang="en-US" dirty="0"/>
          </a:p>
          <a:p>
            <a:r>
              <a:rPr lang="en-US" dirty="0" smtClean="0"/>
              <a:t>Two Digital Evidence Management Systems Tested</a:t>
            </a:r>
          </a:p>
          <a:p>
            <a:pPr lvl="1"/>
            <a:r>
              <a:rPr lang="en-US" sz="2000" dirty="0" smtClean="0"/>
              <a:t>Evidence.com (by Taser)</a:t>
            </a:r>
          </a:p>
          <a:p>
            <a:pPr lvl="1"/>
            <a:r>
              <a:rPr lang="en-US" sz="2000" dirty="0" err="1" smtClean="0"/>
              <a:t>Verpic</a:t>
            </a:r>
            <a:r>
              <a:rPr lang="en-US" sz="2000" dirty="0" smtClean="0"/>
              <a:t> Digital Evidence Management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7792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Outcome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By Surveys completed </a:t>
            </a:r>
          </a:p>
          <a:p>
            <a:pPr lvl="1"/>
            <a:r>
              <a:rPr lang="en-US" sz="2800" dirty="0" smtClean="0"/>
              <a:t>Taser Axon and </a:t>
            </a:r>
            <a:r>
              <a:rPr lang="en-US" sz="2800" dirty="0" err="1" smtClean="0"/>
              <a:t>VieVu</a:t>
            </a:r>
            <a:r>
              <a:rPr lang="en-US" sz="2800" dirty="0" smtClean="0"/>
              <a:t> were on top</a:t>
            </a:r>
          </a:p>
          <a:p>
            <a:pPr lvl="1"/>
            <a:r>
              <a:rPr lang="en-US" sz="2800" dirty="0" smtClean="0"/>
              <a:t>Evidence.com over </a:t>
            </a:r>
            <a:r>
              <a:rPr lang="en-US" sz="2800" dirty="0" err="1" smtClean="0"/>
              <a:t>VeripicDEM</a:t>
            </a:r>
            <a:endParaRPr lang="en-US" sz="2800" dirty="0" smtClean="0"/>
          </a:p>
          <a:p>
            <a:r>
              <a:rPr lang="en-US" sz="3600" dirty="0" smtClean="0"/>
              <a:t>By End-user Debrief</a:t>
            </a:r>
          </a:p>
          <a:p>
            <a:pPr lvl="1"/>
            <a:r>
              <a:rPr lang="en-US" sz="2800" dirty="0" smtClean="0"/>
              <a:t>Taser Axon confirmed as preferred</a:t>
            </a:r>
          </a:p>
          <a:p>
            <a:pPr lvl="1"/>
            <a:r>
              <a:rPr lang="en-US" sz="2800" dirty="0" smtClean="0"/>
              <a:t>Evidence.com confirmed as preferred</a:t>
            </a:r>
          </a:p>
        </p:txBody>
      </p:sp>
    </p:spTree>
    <p:extLst>
      <p:ext uri="{BB962C8B-B14F-4D97-AF65-F5344CB8AC3E}">
        <p14:creationId xmlns:p14="http://schemas.microsoft.com/office/powerpoint/2010/main" val="2003342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Taser Axon Flex </a:t>
            </a:r>
          </a:p>
          <a:p>
            <a:pPr lvl="1"/>
            <a:r>
              <a:rPr lang="en-US" sz="2800" dirty="0" smtClean="0"/>
              <a:t>With optional variable mount kit</a:t>
            </a:r>
          </a:p>
          <a:p>
            <a:r>
              <a:rPr lang="en-US" sz="3600" dirty="0" smtClean="0"/>
              <a:t>Evidence.com Digital Management System</a:t>
            </a:r>
          </a:p>
          <a:p>
            <a:r>
              <a:rPr lang="en-US" sz="3600" dirty="0" smtClean="0"/>
              <a:t>Smartphone/Mini tablet for integration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6552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28800"/>
          </a:xfrm>
        </p:spPr>
        <p:txBody>
          <a:bodyPr/>
          <a:lstStyle/>
          <a:p>
            <a:r>
              <a:rPr lang="en-US" dirty="0" smtClean="0"/>
              <a:t>Unique Strengths</a:t>
            </a:r>
            <a:br>
              <a:rPr lang="en-US" dirty="0" smtClean="0"/>
            </a:br>
            <a:r>
              <a:rPr lang="en-US" dirty="0" smtClean="0"/>
              <a:t>of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Pre-record Buffer</a:t>
            </a:r>
          </a:p>
          <a:p>
            <a:pPr lvl="1"/>
            <a:r>
              <a:rPr lang="en-US" sz="2800" dirty="0" smtClean="0"/>
              <a:t>Captures 30sec prior to record button</a:t>
            </a:r>
          </a:p>
          <a:p>
            <a:r>
              <a:rPr lang="en-US" sz="3600" dirty="0" smtClean="0"/>
              <a:t>Flexible Application</a:t>
            </a:r>
          </a:p>
          <a:p>
            <a:pPr lvl="1"/>
            <a:r>
              <a:rPr lang="en-US" sz="2800" dirty="0" smtClean="0"/>
              <a:t>Multiple mounting options</a:t>
            </a:r>
          </a:p>
          <a:p>
            <a:pPr lvl="1"/>
            <a:r>
              <a:rPr lang="en-US" sz="2800" dirty="0" smtClean="0"/>
              <a:t>Record video, still photos &amp; audio files</a:t>
            </a:r>
          </a:p>
          <a:p>
            <a:pPr lvl="1"/>
            <a:r>
              <a:rPr lang="en-US" sz="2800" dirty="0" smtClean="0"/>
              <a:t>Seamless integration with handheld device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60970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28800"/>
          </a:xfrm>
        </p:spPr>
        <p:txBody>
          <a:bodyPr/>
          <a:lstStyle/>
          <a:p>
            <a:r>
              <a:rPr lang="en-US" dirty="0" smtClean="0"/>
              <a:t>Unique Strengths</a:t>
            </a:r>
            <a:br>
              <a:rPr lang="en-US" dirty="0" smtClean="0"/>
            </a:br>
            <a:r>
              <a:rPr lang="en-US" dirty="0" smtClean="0"/>
              <a:t>of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Cost &amp; time savings</a:t>
            </a:r>
          </a:p>
          <a:p>
            <a:pPr lvl="1"/>
            <a:r>
              <a:rPr lang="en-US" sz="2800" dirty="0" smtClean="0"/>
              <a:t>Ability to categorize files on the fly</a:t>
            </a:r>
          </a:p>
          <a:p>
            <a:pPr lvl="2"/>
            <a:r>
              <a:rPr lang="en-US" sz="2800" dirty="0" smtClean="0"/>
              <a:t>No need to wait for end of shift</a:t>
            </a:r>
          </a:p>
          <a:p>
            <a:pPr lvl="1"/>
            <a:r>
              <a:rPr lang="en-US" sz="2800" dirty="0" smtClean="0"/>
              <a:t>Docking Station</a:t>
            </a:r>
          </a:p>
          <a:p>
            <a:pPr lvl="2"/>
            <a:r>
              <a:rPr lang="en-US" sz="2800" dirty="0" smtClean="0"/>
              <a:t>Drop it off and walk away</a:t>
            </a:r>
          </a:p>
          <a:p>
            <a:pPr lvl="2"/>
            <a:r>
              <a:rPr lang="en-US" sz="2800" dirty="0" smtClean="0"/>
              <a:t>Files already tagged/categorized via hand held device</a:t>
            </a:r>
          </a:p>
        </p:txBody>
      </p:sp>
    </p:spTree>
    <p:extLst>
      <p:ext uri="{BB962C8B-B14F-4D97-AF65-F5344CB8AC3E}">
        <p14:creationId xmlns:p14="http://schemas.microsoft.com/office/powerpoint/2010/main" val="178846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157</TotalTime>
  <Words>386</Words>
  <Application>Microsoft Office PowerPoint</Application>
  <PresentationFormat>On-screen Show (4:3)</PresentationFormat>
  <Paragraphs>104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Executive</vt:lpstr>
      <vt:lpstr>Body Worn Cameras &amp; Digital Evidence Management System</vt:lpstr>
      <vt:lpstr>Background</vt:lpstr>
      <vt:lpstr>Background</vt:lpstr>
      <vt:lpstr>Steps Involved</vt:lpstr>
      <vt:lpstr>Testing Summary</vt:lpstr>
      <vt:lpstr>Testing Outcome</vt:lpstr>
      <vt:lpstr>Recommendation</vt:lpstr>
      <vt:lpstr>Unique Strengths of package</vt:lpstr>
      <vt:lpstr>Unique Strengths of package</vt:lpstr>
      <vt:lpstr>Cost Analysis</vt:lpstr>
      <vt:lpstr>Costs Analysis</vt:lpstr>
      <vt:lpstr>Installation Timeline</vt:lpstr>
      <vt:lpstr>Installation Timeline</vt:lpstr>
      <vt:lpstr>Installation Timeline</vt:lpstr>
      <vt:lpstr>Installation Timeline</vt:lpstr>
      <vt:lpstr>Questions?</vt:lpstr>
      <vt:lpstr>Docking station</vt:lpstr>
      <vt:lpstr>Axon Camera</vt:lpstr>
      <vt:lpstr>Variable Mount Kit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Body Worn Cameras &amp; Digital Evidence Management System</dc:title>
  <dc:creator>Jeff Lutzinger</dc:creator>
  <cp:lastModifiedBy>Nathaniel Roush</cp:lastModifiedBy>
  <cp:revision>17</cp:revision>
  <dcterms:created xsi:type="dcterms:W3CDTF">2014-05-03T12:17:29Z</dcterms:created>
  <dcterms:modified xsi:type="dcterms:W3CDTF">2014-05-12T22:32:17Z</dcterms:modified>
</cp:coreProperties>
</file>