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94" r:id="rId3"/>
    <p:sldId id="295" r:id="rId4"/>
    <p:sldId id="296" r:id="rId5"/>
    <p:sldId id="277" r:id="rId6"/>
    <p:sldId id="261" r:id="rId7"/>
    <p:sldId id="286" r:id="rId8"/>
    <p:sldId id="284" r:id="rId9"/>
    <p:sldId id="262" r:id="rId10"/>
    <p:sldId id="263" r:id="rId11"/>
    <p:sldId id="292" r:id="rId12"/>
    <p:sldId id="285" r:id="rId13"/>
    <p:sldId id="283" r:id="rId14"/>
    <p:sldId id="264" r:id="rId15"/>
    <p:sldId id="265" r:id="rId16"/>
    <p:sldId id="282" r:id="rId17"/>
    <p:sldId id="266" r:id="rId18"/>
    <p:sldId id="271" r:id="rId19"/>
    <p:sldId id="269" r:id="rId20"/>
    <p:sldId id="293" r:id="rId21"/>
    <p:sldId id="291" r:id="rId22"/>
    <p:sldId id="276" r:id="rId23"/>
    <p:sldId id="297" r:id="rId24"/>
    <p:sldId id="290" r:id="rId25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000000"/>
    <a:srgbClr val="191800"/>
    <a:srgbClr val="0066FF"/>
    <a:srgbClr val="FFFF00"/>
    <a:srgbClr val="FF6600"/>
    <a:srgbClr val="33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587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588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46B71-6AD0-42F4-9020-4B4676723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4657E-3D82-488A-930D-B1EB4F01C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15FED-3111-435C-AD34-9F2E211D6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9C026-9F81-42C9-B6F8-E083AE417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C6B7A-3782-4B1B-B419-C0445BB50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9619A-EBDB-4532-8248-51C25FFB1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E700C-9AF8-41DE-BF82-10C3FFBD7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5983F-D35F-41CF-9167-D1FD9E5E1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1D2FA-B2B3-4749-AEEB-EADA98F36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4A7D1-7DBE-4464-9055-8B85C9983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089CB-46DA-4DB6-B94B-6BCD16690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FC904-4FCE-4947-8B32-F8071BFA9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3481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2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2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2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2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2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2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2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2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2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2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3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3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3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3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3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3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3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3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3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3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4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4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4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4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4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4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4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4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4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4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5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5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85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485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85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85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5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5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19B9DEB-FD69-49AB-AC34-9D30D1534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7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DSC_76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87820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66294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Subject Control Arrest Techniques: Ground Fighting</a:t>
            </a:r>
          </a:p>
        </p:txBody>
      </p:sp>
      <p:grpSp>
        <p:nvGrpSpPr>
          <p:cNvPr id="4100" name="Group 12"/>
          <p:cNvGrpSpPr>
            <a:grpSpLocks/>
          </p:cNvGrpSpPr>
          <p:nvPr/>
        </p:nvGrpSpPr>
        <p:grpSpPr bwMode="auto">
          <a:xfrm>
            <a:off x="304800" y="3124200"/>
            <a:ext cx="1676400" cy="1612900"/>
            <a:chOff x="304800" y="3124201"/>
            <a:chExt cx="1676400" cy="1612461"/>
          </a:xfrm>
        </p:grpSpPr>
        <p:sp>
          <p:nvSpPr>
            <p:cNvPr id="4101" name="Oval 10"/>
            <p:cNvSpPr>
              <a:spLocks noChangeArrowheads="1"/>
            </p:cNvSpPr>
            <p:nvPr/>
          </p:nvSpPr>
          <p:spPr bwMode="auto">
            <a:xfrm>
              <a:off x="304800" y="3124201"/>
              <a:ext cx="1676400" cy="1600199"/>
            </a:xfrm>
            <a:prstGeom prst="ellipse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102" name="Picture 5" descr="ncjacirc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5740" y="3128513"/>
              <a:ext cx="1605460" cy="1608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closeup.jpg"/>
          <p:cNvPicPr>
            <a:picLocks noChangeAspect="1"/>
          </p:cNvPicPr>
          <p:nvPr/>
        </p:nvPicPr>
        <p:blipFill>
          <a:blip r:embed="rId2" cstate="print"/>
          <a:srcRect l="19038" r="50000"/>
          <a:stretch>
            <a:fillRect/>
          </a:stretch>
        </p:blipFill>
        <p:spPr bwMode="auto">
          <a:xfrm>
            <a:off x="6553200" y="1295400"/>
            <a:ext cx="2590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WordArt 2"/>
          <p:cNvSpPr>
            <a:spLocks noChangeArrowheads="1" noChangeShapeType="1" noTextEdit="1"/>
          </p:cNvSpPr>
          <p:nvPr/>
        </p:nvSpPr>
        <p:spPr bwMode="auto">
          <a:xfrm>
            <a:off x="1066800" y="0"/>
            <a:ext cx="7010400" cy="1219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Perception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1295400"/>
            <a:ext cx="9144000" cy="76200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1600200"/>
            <a:ext cx="6172200" cy="5029200"/>
          </a:xfrm>
        </p:spPr>
        <p:txBody>
          <a:bodyPr/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latin typeface="Benguiat Bk BT" pitchFamily="18" charset="0"/>
              </a:rPr>
              <a:t>Individual officer’s perception is critical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>
                <a:latin typeface="Benguiat Bk BT" pitchFamily="18" charset="0"/>
              </a:rPr>
              <a:t> Must look at </a:t>
            </a:r>
            <a:r>
              <a:rPr lang="en-US" dirty="0" smtClean="0">
                <a:solidFill>
                  <a:schemeClr val="hlink"/>
                </a:solidFill>
                <a:latin typeface="Benguiat Bk BT" pitchFamily="18" charset="0"/>
              </a:rPr>
              <a:t>“totality”</a:t>
            </a:r>
            <a:r>
              <a:rPr lang="en-US" dirty="0" smtClean="0">
                <a:latin typeface="Benguiat Bk BT" pitchFamily="18" charset="0"/>
              </a:rPr>
              <a:t> and continually </a:t>
            </a:r>
            <a:r>
              <a:rPr lang="en-US" dirty="0" smtClean="0">
                <a:solidFill>
                  <a:schemeClr val="hlink"/>
                </a:solidFill>
                <a:latin typeface="Benguiat Bk BT" pitchFamily="18" charset="0"/>
              </a:rPr>
              <a:t>assess, plan, and act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>
                <a:latin typeface="Benguiat Bk BT" pitchFamily="18" charset="0"/>
              </a:rPr>
              <a:t> One officer may perceive a threat while another may not during the same incident, due to any number of factors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1066800" y="0"/>
            <a:ext cx="7010400" cy="1219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Perception</a:t>
            </a:r>
          </a:p>
        </p:txBody>
      </p:sp>
      <p:pic>
        <p:nvPicPr>
          <p:cNvPr id="14339" name="Picture 3" descr="closeup.jpg"/>
          <p:cNvPicPr>
            <a:picLocks noChangeAspect="1"/>
          </p:cNvPicPr>
          <p:nvPr/>
        </p:nvPicPr>
        <p:blipFill>
          <a:blip r:embed="rId2" cstate="print"/>
          <a:srcRect l="19038" r="50000"/>
          <a:stretch>
            <a:fillRect/>
          </a:stretch>
        </p:blipFill>
        <p:spPr bwMode="auto">
          <a:xfrm>
            <a:off x="6553200" y="1295400"/>
            <a:ext cx="2590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0" y="1295400"/>
            <a:ext cx="9144000" cy="76200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04800" y="1676400"/>
            <a:ext cx="6324600" cy="4800600"/>
          </a:xfrm>
        </p:spPr>
        <p:txBody>
          <a:bodyPr/>
          <a:lstStyle/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latin typeface="Benguiat Bk BT" pitchFamily="18" charset="0"/>
              </a:rPr>
              <a:t>Must place ourselves in the position of the officer </a:t>
            </a:r>
            <a:r>
              <a:rPr lang="en-US" dirty="0" smtClean="0">
                <a:solidFill>
                  <a:schemeClr val="hlink"/>
                </a:solidFill>
                <a:latin typeface="Benguiat Bk BT" pitchFamily="18" charset="0"/>
              </a:rPr>
              <a:t>at the moment of decision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en-US" dirty="0" smtClean="0">
              <a:solidFill>
                <a:schemeClr val="hlink"/>
              </a:solidFill>
              <a:latin typeface="Benguiat Bk BT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 smtClean="0">
                <a:latin typeface="Benguiat Bk BT" pitchFamily="18" charset="0"/>
              </a:rPr>
              <a:t> Reasonableness is </a:t>
            </a:r>
            <a:r>
              <a:rPr lang="en-US" u="sng" dirty="0" smtClean="0">
                <a:latin typeface="Benguiat Bk BT" pitchFamily="18" charset="0"/>
              </a:rPr>
              <a:t>not</a:t>
            </a:r>
            <a:r>
              <a:rPr lang="en-US" dirty="0" smtClean="0">
                <a:latin typeface="Benguiat Bk BT" pitchFamily="18" charset="0"/>
              </a:rPr>
              <a:t> determined by a particular force option(s), but rather the </a:t>
            </a:r>
            <a:r>
              <a:rPr lang="en-US" dirty="0" smtClean="0">
                <a:solidFill>
                  <a:schemeClr val="hlink"/>
                </a:solidFill>
                <a:latin typeface="Benguiat Bk BT" pitchFamily="18" charset="0"/>
              </a:rPr>
              <a:t>“totality”</a:t>
            </a:r>
            <a:r>
              <a:rPr lang="en-US" dirty="0" smtClean="0">
                <a:latin typeface="Benguiat Bk BT" pitchFamily="18" charset="0"/>
              </a:rPr>
              <a:t> that forced the decision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228600" y="0"/>
            <a:ext cx="8699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Elements of Objective Reasonableness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52400" y="1587500"/>
            <a:ext cx="8915400" cy="1384300"/>
            <a:chOff x="0" y="457200"/>
            <a:chExt cx="8915400" cy="1384250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457200"/>
              <a:ext cx="8915400" cy="1142959"/>
            </a:xfrm>
            <a:prstGeom prst="rect">
              <a:avLst/>
            </a:prstGeom>
            <a:solidFill>
              <a:schemeClr val="accent1">
                <a:lumMod val="75000"/>
                <a:alpha val="7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71" name="Text Box 2"/>
            <p:cNvSpPr txBox="1">
              <a:spLocks noChangeArrowheads="1"/>
            </p:cNvSpPr>
            <p:nvPr/>
          </p:nvSpPr>
          <p:spPr bwMode="auto">
            <a:xfrm>
              <a:off x="152400" y="533400"/>
              <a:ext cx="8534400" cy="1308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>
                <a:spcBef>
                  <a:spcPct val="50000"/>
                </a:spcBef>
                <a:buFont typeface="Wingdings" pitchFamily="2" charset="2"/>
                <a:buChar char="Ø"/>
              </a:pPr>
              <a:r>
                <a:rPr lang="en-US" sz="3200">
                  <a:solidFill>
                    <a:srgbClr val="99CCFF"/>
                  </a:solidFill>
                  <a:latin typeface="Benguiat Bk BT" pitchFamily="18" charset="0"/>
                </a:rPr>
                <a:t>Ability/Capability</a:t>
              </a:r>
              <a:r>
                <a:rPr lang="en-US" sz="3200">
                  <a:solidFill>
                    <a:schemeClr val="tx2"/>
                  </a:solidFill>
                  <a:latin typeface="Benguiat Bk BT" pitchFamily="18" charset="0"/>
                </a:rPr>
                <a:t> </a:t>
              </a:r>
              <a:r>
                <a:rPr lang="en-US" sz="3200">
                  <a:latin typeface="Benguiat Bk BT" pitchFamily="18" charset="0"/>
                </a:rPr>
                <a:t>of a subject to carry out the threat - must be a logical perception.</a:t>
              </a:r>
            </a:p>
            <a:p>
              <a:pPr marL="457200" indent="-457200">
                <a:spcBef>
                  <a:spcPct val="50000"/>
                </a:spcBef>
                <a:buFont typeface="Wingdings" pitchFamily="2" charset="2"/>
                <a:buChar char="Ø"/>
              </a:pPr>
              <a:endParaRPr lang="en-US" sz="1000" u="sng">
                <a:latin typeface="Benguiat Bk BT" pitchFamily="18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52400" y="2819400"/>
            <a:ext cx="8915400" cy="2286000"/>
            <a:chOff x="0" y="2209800"/>
            <a:chExt cx="8915400" cy="2286000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2209800"/>
              <a:ext cx="8915400" cy="2133600"/>
            </a:xfrm>
            <a:prstGeom prst="rect">
              <a:avLst/>
            </a:prstGeom>
            <a:solidFill>
              <a:schemeClr val="accent1">
                <a:lumMod val="75000"/>
                <a:alpha val="7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69" name="Text Box 2"/>
            <p:cNvSpPr txBox="1">
              <a:spLocks noChangeArrowheads="1"/>
            </p:cNvSpPr>
            <p:nvPr/>
          </p:nvSpPr>
          <p:spPr bwMode="auto">
            <a:xfrm>
              <a:off x="152400" y="2225948"/>
              <a:ext cx="8686800" cy="2269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>
                <a:spcBef>
                  <a:spcPct val="50000"/>
                </a:spcBef>
                <a:buFont typeface="Wingdings" pitchFamily="2" charset="2"/>
                <a:buChar char="Ø"/>
              </a:pPr>
              <a:r>
                <a:rPr lang="en-US" sz="3200">
                  <a:solidFill>
                    <a:srgbClr val="99CCFF"/>
                  </a:solidFill>
                  <a:latin typeface="Benguiat Bk BT" pitchFamily="18" charset="0"/>
                </a:rPr>
                <a:t>Opportunity</a:t>
              </a:r>
              <a:r>
                <a:rPr lang="en-US" sz="3200">
                  <a:latin typeface="Benguiat Bk BT" pitchFamily="18" charset="0"/>
                </a:rPr>
                <a:t> indicates that the action or threat perceived by the officer is imminent.  The subject must be in a position to carry out the threat.</a:t>
              </a:r>
            </a:p>
            <a:p>
              <a:pPr marL="457200" indent="-457200">
                <a:spcBef>
                  <a:spcPct val="50000"/>
                </a:spcBef>
                <a:buFont typeface="Wingdings" pitchFamily="2" charset="2"/>
                <a:buNone/>
              </a:pPr>
              <a:endParaRPr lang="en-US" sz="900">
                <a:latin typeface="Benguiat Bk BT" pitchFamily="18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52400" y="5029200"/>
            <a:ext cx="8915400" cy="2362200"/>
            <a:chOff x="0" y="4495800"/>
            <a:chExt cx="8915400" cy="2362200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4495800"/>
              <a:ext cx="8915400" cy="1676400"/>
            </a:xfrm>
            <a:prstGeom prst="rect">
              <a:avLst/>
            </a:prstGeom>
            <a:solidFill>
              <a:schemeClr val="accent1">
                <a:lumMod val="75000"/>
                <a:alpha val="73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67" name="Text Box 2"/>
            <p:cNvSpPr txBox="1">
              <a:spLocks noChangeArrowheads="1"/>
            </p:cNvSpPr>
            <p:nvPr/>
          </p:nvSpPr>
          <p:spPr bwMode="auto">
            <a:xfrm>
              <a:off x="76200" y="4549676"/>
              <a:ext cx="8686800" cy="2308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>
                <a:spcBef>
                  <a:spcPct val="50000"/>
                </a:spcBef>
                <a:buFont typeface="Wingdings" pitchFamily="2" charset="2"/>
                <a:buChar char="Ø"/>
              </a:pPr>
              <a:r>
                <a:rPr lang="en-US" sz="3200">
                  <a:solidFill>
                    <a:srgbClr val="99CCFF"/>
                  </a:solidFill>
                  <a:latin typeface="Benguiat Bk BT" pitchFamily="18" charset="0"/>
                </a:rPr>
                <a:t>Intent</a:t>
              </a:r>
              <a:r>
                <a:rPr lang="en-US" sz="3200">
                  <a:latin typeface="Benguiat Bk BT" pitchFamily="18" charset="0"/>
                </a:rPr>
                <a:t> is initiating an overt act in furtherance of a threat - “demonstrated intent.”</a:t>
              </a:r>
            </a:p>
            <a:p>
              <a:pPr marL="457200" indent="-457200">
                <a:spcBef>
                  <a:spcPct val="50000"/>
                </a:spcBef>
                <a:buFont typeface="Wingdings" pitchFamily="2" charset="2"/>
                <a:buChar char="Ø"/>
              </a:pPr>
              <a:endParaRPr lang="en-US" sz="3200">
                <a:latin typeface="Benguiat Bk BT" pitchFamily="18" charset="0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91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DSC_765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33450"/>
            <a:ext cx="7948613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WordArt 2"/>
          <p:cNvSpPr>
            <a:spLocks noChangeArrowheads="1" noChangeShapeType="1" noTextEdit="1"/>
          </p:cNvSpPr>
          <p:nvPr/>
        </p:nvSpPr>
        <p:spPr bwMode="auto">
          <a:xfrm>
            <a:off x="914400" y="0"/>
            <a:ext cx="7010400" cy="1219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Principles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5562600"/>
            <a:ext cx="9144000" cy="1143000"/>
            <a:chOff x="0" y="5334000"/>
            <a:chExt cx="9144000" cy="1371600"/>
          </a:xfrm>
        </p:grpSpPr>
        <p:sp>
          <p:nvSpPr>
            <p:cNvPr id="16398" name="Rectangle 8"/>
            <p:cNvSpPr>
              <a:spLocks noChangeArrowheads="1"/>
            </p:cNvSpPr>
            <p:nvPr/>
          </p:nvSpPr>
          <p:spPr bwMode="auto">
            <a:xfrm>
              <a:off x="0" y="5334000"/>
              <a:ext cx="9144000" cy="1371600"/>
            </a:xfrm>
            <a:prstGeom prst="rect">
              <a:avLst/>
            </a:prstGeom>
            <a:solidFill>
              <a:srgbClr val="000000">
                <a:alpha val="74117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9" name="Text Box 3"/>
            <p:cNvSpPr txBox="1">
              <a:spLocks noChangeArrowheads="1"/>
            </p:cNvSpPr>
            <p:nvPr/>
          </p:nvSpPr>
          <p:spPr bwMode="auto">
            <a:xfrm>
              <a:off x="76200" y="5393829"/>
              <a:ext cx="8610600" cy="1246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chemeClr val="hlink"/>
                </a:buClr>
                <a:buFont typeface="Wingdings" pitchFamily="2" charset="2"/>
                <a:buChar char="Ø"/>
              </a:pPr>
              <a:r>
                <a:rPr lang="en-US" sz="2500" b="1">
                  <a:latin typeface="Benguiat Bk BT" pitchFamily="18" charset="0"/>
                </a:rPr>
                <a:t>Once control is established, </a:t>
              </a:r>
              <a:r>
                <a:rPr lang="en-US" sz="2500" b="1">
                  <a:solidFill>
                    <a:schemeClr val="hlink"/>
                  </a:solidFill>
                  <a:latin typeface="Benguiat Bk BT" pitchFamily="18" charset="0"/>
                </a:rPr>
                <a:t>force must be reduced</a:t>
              </a:r>
              <a:r>
                <a:rPr lang="en-US" sz="2500" b="1">
                  <a:latin typeface="Benguiat Bk BT" pitchFamily="18" charset="0"/>
                </a:rPr>
                <a:t> to a level needed to maintain the control.</a:t>
              </a:r>
            </a:p>
            <a:p>
              <a:pPr>
                <a:buFont typeface="Wingdings" pitchFamily="2" charset="2"/>
                <a:buChar char="Ø"/>
              </a:pPr>
              <a:endParaRPr lang="en-US" sz="2500" b="1">
                <a:latin typeface="Benguiat Bk BT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0" y="4343400"/>
            <a:ext cx="9144000" cy="1143000"/>
            <a:chOff x="0" y="3962400"/>
            <a:chExt cx="9144000" cy="1295400"/>
          </a:xfrm>
        </p:grpSpPr>
        <p:sp>
          <p:nvSpPr>
            <p:cNvPr id="16396" name="Rectangle 9"/>
            <p:cNvSpPr>
              <a:spLocks noChangeArrowheads="1"/>
            </p:cNvSpPr>
            <p:nvPr/>
          </p:nvSpPr>
          <p:spPr bwMode="auto">
            <a:xfrm>
              <a:off x="0" y="3962400"/>
              <a:ext cx="9144000" cy="1295400"/>
            </a:xfrm>
            <a:prstGeom prst="rect">
              <a:avLst/>
            </a:prstGeom>
            <a:solidFill>
              <a:srgbClr val="000000">
                <a:alpha val="74117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7" name="Text Box 3"/>
            <p:cNvSpPr txBox="1">
              <a:spLocks noChangeArrowheads="1"/>
            </p:cNvSpPr>
            <p:nvPr/>
          </p:nvSpPr>
          <p:spPr bwMode="auto">
            <a:xfrm>
              <a:off x="152400" y="4041338"/>
              <a:ext cx="8610600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chemeClr val="hlink"/>
                </a:buClr>
                <a:buFont typeface="Wingdings" pitchFamily="2" charset="2"/>
                <a:buChar char="Ø"/>
              </a:pPr>
              <a:r>
                <a:rPr lang="en-US" sz="2500" b="1">
                  <a:latin typeface="Benguiat Bk BT" pitchFamily="18" charset="0"/>
                </a:rPr>
                <a:t>The </a:t>
              </a:r>
              <a:r>
                <a:rPr lang="en-US" sz="2500" b="1">
                  <a:solidFill>
                    <a:schemeClr val="hlink"/>
                  </a:solidFill>
                  <a:latin typeface="Benguiat Bk BT" pitchFamily="18" charset="0"/>
                </a:rPr>
                <a:t>primary objective</a:t>
              </a:r>
              <a:r>
                <a:rPr lang="en-US" sz="2500" b="1">
                  <a:latin typeface="Benguiat Bk BT" pitchFamily="18" charset="0"/>
                </a:rPr>
                <a:t> is quick, effective control.  The longer the confrontation, the more danger!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1447800"/>
            <a:ext cx="9144000" cy="1371600"/>
            <a:chOff x="0" y="1219200"/>
            <a:chExt cx="9144000" cy="1371600"/>
          </a:xfrm>
        </p:grpSpPr>
        <p:sp>
          <p:nvSpPr>
            <p:cNvPr id="16394" name="Rectangle 4"/>
            <p:cNvSpPr>
              <a:spLocks noChangeArrowheads="1"/>
            </p:cNvSpPr>
            <p:nvPr/>
          </p:nvSpPr>
          <p:spPr bwMode="auto">
            <a:xfrm>
              <a:off x="0" y="1219200"/>
              <a:ext cx="9144000" cy="1371600"/>
            </a:xfrm>
            <a:prstGeom prst="rect">
              <a:avLst/>
            </a:prstGeom>
            <a:solidFill>
              <a:srgbClr val="000000">
                <a:alpha val="74117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5" name="Text Box 3"/>
            <p:cNvSpPr txBox="1">
              <a:spLocks noChangeArrowheads="1"/>
            </p:cNvSpPr>
            <p:nvPr/>
          </p:nvSpPr>
          <p:spPr bwMode="auto">
            <a:xfrm>
              <a:off x="228600" y="1295400"/>
              <a:ext cx="8915400" cy="126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chemeClr val="hlink"/>
                </a:buClr>
                <a:buFont typeface="Wingdings" pitchFamily="2" charset="2"/>
                <a:buChar char="Ø"/>
              </a:pPr>
              <a:r>
                <a:rPr lang="en-US" sz="2600">
                  <a:latin typeface="Benguiat Bk BT" pitchFamily="18" charset="0"/>
                </a:rPr>
                <a:t> </a:t>
              </a:r>
              <a:r>
                <a:rPr lang="en-US" sz="2500" b="1">
                  <a:latin typeface="Benguiat Bk BT" pitchFamily="18" charset="0"/>
                </a:rPr>
                <a:t>Officers must be </a:t>
              </a:r>
              <a:r>
                <a:rPr lang="en-US" sz="2500" b="1">
                  <a:solidFill>
                    <a:schemeClr val="hlink"/>
                  </a:solidFill>
                  <a:latin typeface="Benguiat Bk BT" pitchFamily="18" charset="0"/>
                </a:rPr>
                <a:t>100% committed</a:t>
              </a:r>
              <a:r>
                <a:rPr lang="en-US" sz="2500" b="1">
                  <a:latin typeface="Benguiat Bk BT" pitchFamily="18" charset="0"/>
                </a:rPr>
                <a:t> once the decision to use force has been made - a failed technique is much less likely to work a second time.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400" y="2971800"/>
            <a:ext cx="8915400" cy="1219200"/>
            <a:chOff x="152400" y="2667000"/>
            <a:chExt cx="8915399" cy="1219200"/>
          </a:xfrm>
        </p:grpSpPr>
        <p:sp>
          <p:nvSpPr>
            <p:cNvPr id="16392" name="Rectangle 10"/>
            <p:cNvSpPr>
              <a:spLocks noChangeArrowheads="1"/>
            </p:cNvSpPr>
            <p:nvPr/>
          </p:nvSpPr>
          <p:spPr bwMode="auto">
            <a:xfrm>
              <a:off x="156274" y="2667000"/>
              <a:ext cx="8911525" cy="1219200"/>
            </a:xfrm>
            <a:prstGeom prst="rect">
              <a:avLst/>
            </a:prstGeom>
            <a:solidFill>
              <a:srgbClr val="000000">
                <a:alpha val="74117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3" name="Text Box 3"/>
            <p:cNvSpPr txBox="1">
              <a:spLocks noChangeArrowheads="1"/>
            </p:cNvSpPr>
            <p:nvPr/>
          </p:nvSpPr>
          <p:spPr bwMode="auto">
            <a:xfrm>
              <a:off x="152400" y="2841248"/>
              <a:ext cx="8763000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chemeClr val="hlink"/>
                </a:buClr>
                <a:buFont typeface="Wingdings" pitchFamily="2" charset="2"/>
                <a:buChar char="Ø"/>
              </a:pPr>
              <a:r>
                <a:rPr lang="en-US" sz="2500">
                  <a:latin typeface="Benguiat Bk BT" pitchFamily="18" charset="0"/>
                </a:rPr>
                <a:t> </a:t>
              </a:r>
              <a:r>
                <a:rPr lang="en-US" sz="2500" b="1">
                  <a:latin typeface="Benguiat Bk BT" pitchFamily="18" charset="0"/>
                </a:rPr>
                <a:t>Anticipate that one technique will not control; </a:t>
              </a:r>
              <a:r>
                <a:rPr lang="en-US" sz="2500" b="1">
                  <a:solidFill>
                    <a:schemeClr val="hlink"/>
                  </a:solidFill>
                  <a:latin typeface="Benguiat Bk BT" pitchFamily="18" charset="0"/>
                </a:rPr>
                <a:t>work in combinations; </a:t>
              </a:r>
              <a:r>
                <a:rPr lang="en-US" sz="2500" b="1">
                  <a:latin typeface="Benguiat Bk BT" pitchFamily="18" charset="0"/>
                </a:rPr>
                <a:t>have a follow-up plan.</a:t>
              </a: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600200" y="0"/>
          <a:ext cx="6019800" cy="6858000"/>
        </p:xfrm>
        <a:graphic>
          <a:graphicData uri="http://schemas.openxmlformats.org/presentationml/2006/ole">
            <p:oleObj spid="_x0000_s1026" name="Photo Editor Photo" r:id="rId3" imgW="18685714" imgH="21266667" progId="MSPhotoEd.3">
              <p:embed/>
            </p:oleObj>
          </a:graphicData>
        </a:graphic>
      </p:graphicFrame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533400" y="381000"/>
            <a:ext cx="711200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F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O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R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C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E</a:t>
            </a:r>
          </a:p>
          <a:p>
            <a:pPr algn="ctr">
              <a:defRPr/>
            </a:pPr>
            <a:endParaRPr lang="en-US" sz="5400" b="1" dirty="0">
              <a:latin typeface="Benguiat Bk BT" pitchFamily="18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8077200" y="228600"/>
            <a:ext cx="7112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O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P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T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I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O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N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  <p:bldP spid="440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chemeClr val="accent5">
                <a:lumMod val="25000"/>
              </a:schemeClr>
            </a:gs>
            <a:gs pos="50000">
              <a:srgbClr val="C00000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arrows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9575"/>
          <a:stretch>
            <a:fillRect/>
          </a:stretch>
        </p:blipFill>
        <p:spPr bwMode="auto">
          <a:xfrm>
            <a:off x="0" y="1447800"/>
            <a:ext cx="64770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019800" y="914400"/>
            <a:ext cx="3124200" cy="990600"/>
            <a:chOff x="6019800" y="914400"/>
            <a:chExt cx="3124200" cy="990600"/>
          </a:xfrm>
        </p:grpSpPr>
        <p:sp>
          <p:nvSpPr>
            <p:cNvPr id="6" name="Rectangle 5"/>
            <p:cNvSpPr/>
            <p:nvPr/>
          </p:nvSpPr>
          <p:spPr bwMode="auto">
            <a:xfrm>
              <a:off x="6019800" y="914400"/>
              <a:ext cx="3124200" cy="762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31750"/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24600" y="920750"/>
              <a:ext cx="2590800" cy="9842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4000" b="1" dirty="0">
                  <a:solidFill>
                    <a:schemeClr val="accent5">
                      <a:lumMod val="10000"/>
                    </a:schemeClr>
                  </a:solidFill>
                  <a:latin typeface="Benguiat Bk BT" pitchFamily="18" charset="0"/>
                </a:rPr>
                <a:t>Presence</a:t>
              </a:r>
            </a:p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2133600" y="1752600"/>
            <a:ext cx="7010400" cy="984250"/>
            <a:chOff x="2133600" y="1752600"/>
            <a:chExt cx="7010400" cy="984885"/>
          </a:xfrm>
        </p:grpSpPr>
        <p:sp>
          <p:nvSpPr>
            <p:cNvPr id="8" name="Rectangle 7"/>
            <p:cNvSpPr/>
            <p:nvPr/>
          </p:nvSpPr>
          <p:spPr bwMode="auto">
            <a:xfrm>
              <a:off x="2133600" y="1752600"/>
              <a:ext cx="7010400" cy="76150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31750"/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2209800" y="1752600"/>
              <a:ext cx="6781800" cy="98488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4000" b="1" dirty="0">
                  <a:solidFill>
                    <a:schemeClr val="accent5">
                      <a:lumMod val="10000"/>
                    </a:schemeClr>
                  </a:solidFill>
                  <a:latin typeface="Benguiat Bk BT" pitchFamily="18" charset="0"/>
                </a:rPr>
                <a:t>Verbal </a:t>
              </a:r>
              <a:r>
                <a:rPr lang="en-US" sz="4000" b="1" dirty="0">
                  <a:solidFill>
                    <a:schemeClr val="accent5">
                      <a:lumMod val="10000"/>
                    </a:schemeClr>
                  </a:solidFill>
                  <a:latin typeface="Benguiat Bk BT" pitchFamily="18" charset="0"/>
                </a:rPr>
                <a:t>Direction/Control</a:t>
              </a:r>
              <a:endParaRPr lang="en-US" sz="4000" b="1" dirty="0">
                <a:solidFill>
                  <a:schemeClr val="accent5">
                    <a:lumMod val="10000"/>
                  </a:schemeClr>
                </a:solidFill>
                <a:latin typeface="Benguiat Bk BT" pitchFamily="18" charset="0"/>
              </a:endParaRPr>
            </a:p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3429000" y="2590800"/>
            <a:ext cx="5715000" cy="990600"/>
            <a:chOff x="3429000" y="2590800"/>
            <a:chExt cx="5715000" cy="991235"/>
          </a:xfrm>
        </p:grpSpPr>
        <p:sp>
          <p:nvSpPr>
            <p:cNvPr id="10" name="Rectangle 9"/>
            <p:cNvSpPr/>
            <p:nvPr/>
          </p:nvSpPr>
          <p:spPr bwMode="auto">
            <a:xfrm>
              <a:off x="4267200" y="2590800"/>
              <a:ext cx="4876800" cy="762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31750"/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3429000" y="2597154"/>
              <a:ext cx="5562600" cy="9848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4000" b="1" dirty="0">
                  <a:solidFill>
                    <a:schemeClr val="accent4">
                      <a:lumMod val="10000"/>
                    </a:schemeClr>
                  </a:solidFill>
                  <a:latin typeface="Benguiat Bk BT" pitchFamily="18" charset="0"/>
                </a:rPr>
                <a:t>Physical Control</a:t>
              </a:r>
              <a:endParaRPr lang="en-US" sz="4000" b="1" dirty="0">
                <a:solidFill>
                  <a:schemeClr val="accent4">
                    <a:lumMod val="10000"/>
                  </a:schemeClr>
                </a:solidFill>
                <a:latin typeface="Benguiat Bk BT" pitchFamily="18" charset="0"/>
              </a:endParaRPr>
            </a:p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2286000" y="3429000"/>
            <a:ext cx="6858000" cy="990600"/>
            <a:chOff x="2286000" y="3429000"/>
            <a:chExt cx="6858000" cy="9906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362200" y="3429000"/>
              <a:ext cx="6781800" cy="762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31750"/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86000" y="3435350"/>
              <a:ext cx="6705600" cy="9842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4000" b="1" dirty="0">
                  <a:solidFill>
                    <a:schemeClr val="accent5">
                      <a:lumMod val="10000"/>
                    </a:schemeClr>
                  </a:solidFill>
                  <a:latin typeface="Benguiat Bk BT" pitchFamily="18" charset="0"/>
                </a:rPr>
                <a:t>Aerosol/Chemical Agent</a:t>
              </a:r>
            </a:p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17" name="Group 30"/>
          <p:cNvGrpSpPr>
            <a:grpSpLocks/>
          </p:cNvGrpSpPr>
          <p:nvPr/>
        </p:nvGrpSpPr>
        <p:grpSpPr bwMode="auto">
          <a:xfrm>
            <a:off x="2667000" y="5111750"/>
            <a:ext cx="6477000" cy="984250"/>
            <a:chOff x="2667000" y="5111750"/>
            <a:chExt cx="6477000" cy="984885"/>
          </a:xfrm>
        </p:grpSpPr>
        <p:sp>
          <p:nvSpPr>
            <p:cNvPr id="14" name="Rectangle 13"/>
            <p:cNvSpPr/>
            <p:nvPr/>
          </p:nvSpPr>
          <p:spPr bwMode="auto">
            <a:xfrm>
              <a:off x="2819400" y="5111750"/>
              <a:ext cx="6324600" cy="762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31750"/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2667000" y="5111750"/>
              <a:ext cx="6324600" cy="98488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4000" b="1" dirty="0">
                  <a:solidFill>
                    <a:schemeClr val="accent5">
                      <a:lumMod val="10000"/>
                    </a:schemeClr>
                  </a:solidFill>
                  <a:latin typeface="Benguiat Bk BT" pitchFamily="18" charset="0"/>
                </a:rPr>
                <a:t>Intermediate Weapon</a:t>
              </a:r>
              <a:endParaRPr lang="en-US" sz="4000" b="1" dirty="0">
                <a:solidFill>
                  <a:schemeClr val="accent5">
                    <a:lumMod val="10000"/>
                  </a:schemeClr>
                </a:solidFill>
                <a:latin typeface="Benguiat Bk BT" pitchFamily="18" charset="0"/>
              </a:endParaRPr>
            </a:p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18" name="Group 31"/>
          <p:cNvGrpSpPr>
            <a:grpSpLocks/>
          </p:cNvGrpSpPr>
          <p:nvPr/>
        </p:nvGrpSpPr>
        <p:grpSpPr bwMode="auto">
          <a:xfrm>
            <a:off x="5029200" y="5949950"/>
            <a:ext cx="4114800" cy="984250"/>
            <a:chOff x="5029200" y="5949950"/>
            <a:chExt cx="4114800" cy="98425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5410200" y="5949950"/>
              <a:ext cx="3733800" cy="762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31750"/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5029200" y="5949950"/>
              <a:ext cx="4038600" cy="9842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4000" b="1" dirty="0">
                  <a:solidFill>
                    <a:schemeClr val="accent5">
                      <a:lumMod val="10000"/>
                    </a:schemeClr>
                  </a:solidFill>
                  <a:latin typeface="Benguiat Bk BT" pitchFamily="18" charset="0"/>
                </a:rPr>
                <a:t>Lethal Force</a:t>
              </a:r>
              <a:endParaRPr lang="en-US" sz="4000" b="1" dirty="0">
                <a:solidFill>
                  <a:schemeClr val="accent5">
                    <a:lumMod val="10000"/>
                  </a:schemeClr>
                </a:solidFill>
                <a:latin typeface="Benguiat Bk BT" pitchFamily="18" charset="0"/>
              </a:endParaRPr>
            </a:p>
            <a:p>
              <a:pPr>
                <a:defRPr/>
              </a:pPr>
              <a:endParaRPr lang="en-US" dirty="0"/>
            </a:p>
          </p:txBody>
        </p:sp>
      </p:grp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152400" y="76200"/>
            <a:ext cx="7239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sz="5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CONTROL LEVELS</a:t>
            </a:r>
            <a:r>
              <a:rPr lang="en-US" sz="5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 </a:t>
            </a:r>
            <a:endParaRPr lang="en-US" sz="55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19" name="Group 29"/>
          <p:cNvGrpSpPr>
            <a:grpSpLocks/>
          </p:cNvGrpSpPr>
          <p:nvPr/>
        </p:nvGrpSpPr>
        <p:grpSpPr bwMode="auto">
          <a:xfrm>
            <a:off x="1752600" y="4273550"/>
            <a:ext cx="7391400" cy="984250"/>
            <a:chOff x="1905000" y="4272915"/>
            <a:chExt cx="7239000" cy="984885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133600" y="4272915"/>
              <a:ext cx="7010400" cy="762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31750"/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1905000" y="4272915"/>
              <a:ext cx="7162817" cy="98488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4000" b="1" dirty="0">
                  <a:solidFill>
                    <a:schemeClr val="accent5">
                      <a:lumMod val="10000"/>
                    </a:schemeClr>
                  </a:solidFill>
                  <a:latin typeface="Benguiat Bk BT" pitchFamily="18" charset="0"/>
                </a:rPr>
                <a:t>Electronic Impulse Device</a:t>
              </a:r>
              <a:endParaRPr lang="en-US" sz="4000" b="1" dirty="0">
                <a:solidFill>
                  <a:schemeClr val="accent5">
                    <a:lumMod val="10000"/>
                  </a:schemeClr>
                </a:solidFill>
                <a:latin typeface="Benguiat Bk BT" pitchFamily="18" charset="0"/>
              </a:endParaRPr>
            </a:p>
            <a:p>
              <a:pPr>
                <a:defRPr/>
              </a:pPr>
              <a:endParaRPr lang="en-US" dirty="0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dman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725613" y="76200"/>
            <a:ext cx="55975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Force Variables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28600" y="1219200"/>
            <a:ext cx="4267200" cy="5410200"/>
          </a:xfrm>
          <a:prstGeom prst="rect">
            <a:avLst/>
          </a:prstGeom>
          <a:solidFill>
            <a:schemeClr val="tx1">
              <a:lumMod val="85000"/>
              <a:alpha val="7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295400"/>
            <a:ext cx="4191000" cy="4302125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enguiat Bk BT" pitchFamily="18" charset="0"/>
              </a:rPr>
              <a:t>Subject behavior</a:t>
            </a:r>
          </a:p>
          <a:p>
            <a:pPr eaLnBrk="1" hangingPunct="1">
              <a:buClrTx/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enguiat Bk BT" pitchFamily="18" charset="0"/>
              </a:rPr>
              <a:t>Totality of circumstances</a:t>
            </a:r>
          </a:p>
          <a:p>
            <a:pPr eaLnBrk="1" hangingPunct="1">
              <a:buClrTx/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enguiat Bk BT" pitchFamily="18" charset="0"/>
              </a:rPr>
              <a:t>Environmental conditions</a:t>
            </a:r>
          </a:p>
          <a:p>
            <a:pPr eaLnBrk="1" hangingPunct="1">
              <a:buClrTx/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enguiat Bk BT" pitchFamily="18" charset="0"/>
              </a:rPr>
              <a:t>Reaction time/distance</a:t>
            </a:r>
          </a:p>
          <a:p>
            <a:pPr eaLnBrk="1" hangingPunct="1">
              <a:buClrTx/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enguiat Bk BT" pitchFamily="18" charset="0"/>
              </a:rPr>
              <a:t>Multiple subjects/officers</a:t>
            </a:r>
          </a:p>
          <a:p>
            <a:pPr eaLnBrk="1" hangingPunct="1">
              <a:buClrTx/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enguiat Bk BT" pitchFamily="18" charset="0"/>
              </a:rPr>
              <a:t>Size and gender</a:t>
            </a:r>
          </a:p>
          <a:p>
            <a:pPr eaLnBrk="1" hangingPunct="1">
              <a:buClrTx/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enguiat Bk BT" pitchFamily="18" charset="0"/>
              </a:rPr>
              <a:t>Skill level of officer</a:t>
            </a:r>
          </a:p>
          <a:p>
            <a:pPr eaLnBrk="1" hangingPunct="1">
              <a:buClrTx/>
              <a:defRPr/>
            </a:pPr>
            <a:endParaRPr lang="en-US" sz="2800" dirty="0" smtClean="0">
              <a:latin typeface="Benguiat Bk BT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800600" y="1219200"/>
            <a:ext cx="4267200" cy="5410200"/>
          </a:xfrm>
          <a:prstGeom prst="rect">
            <a:avLst/>
          </a:prstGeom>
          <a:solidFill>
            <a:schemeClr val="tx1">
              <a:lumMod val="85000"/>
              <a:alpha val="7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76800" y="1295400"/>
            <a:ext cx="4038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enguiat Bk BT" pitchFamily="18" charset="0"/>
              </a:rPr>
              <a:t>Apparent skill level of suspect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enguiat Bk BT" pitchFamily="18" charset="0"/>
              </a:rPr>
              <a:t>Age of subject/officer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enguiat Bk BT" pitchFamily="18" charset="0"/>
              </a:rPr>
              <a:t>Injury or exhaustion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enguiat Bk BT" pitchFamily="18" charset="0"/>
              </a:rPr>
              <a:t>Weapon availability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enguiat Bk BT" pitchFamily="18" charset="0"/>
              </a:rPr>
              <a:t>Other alternatives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enguiat Bk BT" pitchFamily="18" charset="0"/>
              </a:rPr>
              <a:t>Previous knowledge of subject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enguiat Bk BT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defRPr/>
            </a:pPr>
            <a:endParaRPr lang="en-US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enguiat Bk BT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/>
      <p:bldP spid="471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459" name="Picture 3" descr="clenched fist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0"/>
            <a:ext cx="388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152400" y="76200"/>
            <a:ext cx="7239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RESISTANCE LEVELS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 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1143000"/>
            <a:ext cx="7391400" cy="1295400"/>
          </a:xfrm>
          <a:prstGeom prst="rect">
            <a:avLst/>
          </a:prstGeom>
          <a:solidFill>
            <a:schemeClr val="bg2">
              <a:lumMod val="75000"/>
              <a:alpha val="5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228600" y="1143000"/>
            <a:ext cx="7086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National Institute for Justice (1997) study - six agencies and approximately 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7,500 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arrest situations were analyzed: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2971800"/>
            <a:ext cx="7391400" cy="3200400"/>
          </a:xfrm>
          <a:prstGeom prst="rect">
            <a:avLst/>
          </a:prstGeom>
          <a:solidFill>
            <a:schemeClr val="bg2">
              <a:lumMod val="75000"/>
              <a:alpha val="5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3121025"/>
            <a:ext cx="7086600" cy="30511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400" b="1" dirty="0" smtClean="0">
                <a:latin typeface="Benguiat Bk BT" pitchFamily="18" charset="0"/>
              </a:rPr>
              <a:t>Most common (non-weapon) type of resistance -</a:t>
            </a:r>
            <a:r>
              <a:rPr lang="en-US" sz="2400" b="1" dirty="0" smtClean="0">
                <a:solidFill>
                  <a:schemeClr val="hlink"/>
                </a:solidFill>
                <a:latin typeface="Benguiat Bk BT" pitchFamily="18" charset="0"/>
              </a:rPr>
              <a:t> wrestling, followed by pushing/shoving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400" b="1" dirty="0" smtClean="0">
                <a:latin typeface="Benguiat Bk BT" pitchFamily="18" charset="0"/>
              </a:rPr>
              <a:t>Most common force (non-weapon) option</a:t>
            </a:r>
            <a:r>
              <a:rPr lang="en-US" sz="2400" b="1" dirty="0" smtClean="0">
                <a:solidFill>
                  <a:schemeClr val="hlink"/>
                </a:solidFill>
                <a:latin typeface="Benguiat Bk BT" pitchFamily="18" charset="0"/>
              </a:rPr>
              <a:t> - grabbing followed by wrestling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400" b="1" dirty="0" smtClean="0">
                <a:solidFill>
                  <a:schemeClr val="hlink"/>
                </a:solidFill>
                <a:latin typeface="Benguiat Bk BT" pitchFamily="18" charset="0"/>
              </a:rPr>
              <a:t>Knife most common weapon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400" b="1" dirty="0" smtClean="0">
                <a:latin typeface="Benguiat Bk BT" pitchFamily="18" charset="0"/>
              </a:rPr>
              <a:t>Most common force option -</a:t>
            </a:r>
            <a:r>
              <a:rPr lang="en-US" sz="2400" b="1" dirty="0" smtClean="0">
                <a:solidFill>
                  <a:schemeClr val="hlink"/>
                </a:solidFill>
                <a:latin typeface="Benguiat Bk BT" pitchFamily="18" charset="0"/>
              </a:rPr>
              <a:t> chemical agent, followed by flashlight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b="1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/>
      <p:bldP spid="4608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65188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rgbClr val="99CCFF"/>
                </a:solidFill>
                <a:latin typeface="Benguiat Bk BT" pitchFamily="18" charset="0"/>
              </a:rPr>
              <a:t>Statistics</a:t>
            </a:r>
          </a:p>
        </p:txBody>
      </p:sp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152400" y="1371600"/>
            <a:ext cx="8229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latin typeface="Benguiat Bk BT" pitchFamily="18" charset="0"/>
              </a:rPr>
              <a:t>A survey conducted by Calibre Press and PPCT of 1000+  law enforcement officers from federal, state, and local agencies as to circumstances surrounding ground attacks found that:</a:t>
            </a:r>
          </a:p>
        </p:txBody>
      </p:sp>
      <p:sp>
        <p:nvSpPr>
          <p:cNvPr id="17413" name="Text Box 9"/>
          <p:cNvSpPr txBox="1">
            <a:spLocks noChangeArrowheads="1"/>
          </p:cNvSpPr>
          <p:nvPr/>
        </p:nvSpPr>
        <p:spPr bwMode="auto">
          <a:xfrm>
            <a:off x="0" y="2667000"/>
            <a:ext cx="9107488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>
                <a:latin typeface="Benguiat Bk BT" pitchFamily="18" charset="0"/>
              </a:rPr>
              <a:t> </a:t>
            </a:r>
            <a:r>
              <a:rPr lang="en-US" sz="2800" b="1">
                <a:solidFill>
                  <a:srgbClr val="99CCFF"/>
                </a:solidFill>
                <a:latin typeface="Benguiat Bk BT" pitchFamily="18" charset="0"/>
              </a:rPr>
              <a:t>52%</a:t>
            </a:r>
            <a:r>
              <a:rPr lang="en-US" sz="2800" b="1">
                <a:latin typeface="Benguiat Bk BT" pitchFamily="18" charset="0"/>
              </a:rPr>
              <a:t> reported an attempted take-down with</a:t>
            </a:r>
          </a:p>
          <a:p>
            <a:pPr>
              <a:buFont typeface="Wingdings" pitchFamily="2" charset="2"/>
              <a:buNone/>
            </a:pPr>
            <a:r>
              <a:rPr lang="en-US" sz="2800" b="1">
                <a:latin typeface="Benguiat Bk BT" pitchFamily="18" charset="0"/>
              </a:rPr>
              <a:t>   </a:t>
            </a:r>
            <a:r>
              <a:rPr lang="en-US" sz="2800" b="1">
                <a:solidFill>
                  <a:srgbClr val="99CCFF"/>
                </a:solidFill>
                <a:latin typeface="Benguiat Bk BT" pitchFamily="18" charset="0"/>
              </a:rPr>
              <a:t>60%</a:t>
            </a:r>
            <a:r>
              <a:rPr lang="en-US" sz="2800" b="1">
                <a:latin typeface="Benguiat Bk BT" pitchFamily="18" charset="0"/>
              </a:rPr>
              <a:t> of attempts being successful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latin typeface="Benguiat Bk BT" pitchFamily="18" charset="0"/>
              </a:rPr>
              <a:t> </a:t>
            </a:r>
            <a:r>
              <a:rPr lang="en-US" sz="2800" b="1">
                <a:solidFill>
                  <a:srgbClr val="99CCFF"/>
                </a:solidFill>
                <a:latin typeface="Benguiat Bk BT" pitchFamily="18" charset="0"/>
              </a:rPr>
              <a:t>64%</a:t>
            </a:r>
            <a:r>
              <a:rPr lang="en-US" sz="2800" b="1">
                <a:latin typeface="Benguiat Bk BT" pitchFamily="18" charset="0"/>
              </a:rPr>
              <a:t> continued to attack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latin typeface="Benguiat Bk BT" pitchFamily="18" charset="0"/>
              </a:rPr>
              <a:t> </a:t>
            </a:r>
            <a:r>
              <a:rPr lang="en-US" sz="2800" b="1">
                <a:solidFill>
                  <a:srgbClr val="99CCFF"/>
                </a:solidFill>
                <a:latin typeface="Benguiat Bk BT" pitchFamily="18" charset="0"/>
              </a:rPr>
              <a:t>21% </a:t>
            </a:r>
            <a:r>
              <a:rPr lang="en-US" sz="2800" b="1">
                <a:latin typeface="Benguiat Bk BT" pitchFamily="18" charset="0"/>
              </a:rPr>
              <a:t>attempted a disarm – </a:t>
            </a:r>
            <a:r>
              <a:rPr lang="en-US" sz="2800" b="1">
                <a:solidFill>
                  <a:srgbClr val="99CCFF"/>
                </a:solidFill>
                <a:latin typeface="Benguiat Bk BT" pitchFamily="18" charset="0"/>
              </a:rPr>
              <a:t>5% </a:t>
            </a:r>
            <a:r>
              <a:rPr lang="en-US" sz="2800" b="1">
                <a:latin typeface="Benguiat Bk BT" pitchFamily="18" charset="0"/>
              </a:rPr>
              <a:t>successful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latin typeface="Benguiat Bk BT" pitchFamily="18" charset="0"/>
              </a:rPr>
              <a:t> </a:t>
            </a:r>
            <a:r>
              <a:rPr lang="en-US" sz="2800" b="1">
                <a:solidFill>
                  <a:srgbClr val="99CCFF"/>
                </a:solidFill>
                <a:latin typeface="Benguiat Bk BT" pitchFamily="18" charset="0"/>
              </a:rPr>
              <a:t>13%</a:t>
            </a:r>
            <a:r>
              <a:rPr lang="en-US" sz="2800" b="1">
                <a:latin typeface="Benguiat Bk BT" pitchFamily="18" charset="0"/>
              </a:rPr>
              <a:t> of the time – multiple attackers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latin typeface="Benguiat Bk BT" pitchFamily="18" charset="0"/>
              </a:rPr>
              <a:t> </a:t>
            </a:r>
            <a:r>
              <a:rPr lang="en-US" sz="2800" b="1">
                <a:solidFill>
                  <a:srgbClr val="99CCFF"/>
                </a:solidFill>
                <a:latin typeface="Benguiat Bk BT" pitchFamily="18" charset="0"/>
              </a:rPr>
              <a:t>95%</a:t>
            </a:r>
            <a:r>
              <a:rPr lang="en-US" sz="2800" b="1">
                <a:latin typeface="Benguiat Bk BT" pitchFamily="18" charset="0"/>
              </a:rPr>
              <a:t> of officers used non-lethal force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latin typeface="Benguiat Bk BT" pitchFamily="18" charset="0"/>
              </a:rPr>
              <a:t> Officers injured </a:t>
            </a:r>
            <a:r>
              <a:rPr lang="en-US" sz="2800" b="1">
                <a:solidFill>
                  <a:srgbClr val="99CCFF"/>
                </a:solidFill>
                <a:latin typeface="Benguiat Bk BT" pitchFamily="18" charset="0"/>
              </a:rPr>
              <a:t>26%</a:t>
            </a:r>
            <a:r>
              <a:rPr lang="en-US" sz="2800" b="1">
                <a:latin typeface="Benguiat Bk BT" pitchFamily="18" charset="0"/>
              </a:rPr>
              <a:t> of the time 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latin typeface="Benguiat Bk BT" pitchFamily="18" charset="0"/>
              </a:rPr>
              <a:t> Most often took place during </a:t>
            </a:r>
            <a:r>
              <a:rPr lang="en-US" sz="2800" b="1">
                <a:solidFill>
                  <a:srgbClr val="99CCFF"/>
                </a:solidFill>
                <a:latin typeface="Benguiat Bk BT" pitchFamily="18" charset="0"/>
              </a:rPr>
              <a:t>field interviews;</a:t>
            </a:r>
          </a:p>
          <a:p>
            <a:pPr>
              <a:buFont typeface="Wingdings" pitchFamily="2" charset="2"/>
              <a:buNone/>
            </a:pPr>
            <a:r>
              <a:rPr lang="en-US" sz="2800" b="1">
                <a:latin typeface="Benguiat Bk BT" pitchFamily="18" charset="0"/>
              </a:rPr>
              <a:t>   second most often was during </a:t>
            </a:r>
            <a:r>
              <a:rPr lang="en-US" sz="2800" b="1">
                <a:solidFill>
                  <a:srgbClr val="99CCFF"/>
                </a:solidFill>
                <a:latin typeface="Benguiat Bk BT" pitchFamily="18" charset="0"/>
              </a:rPr>
              <a:t>handcuffing</a:t>
            </a:r>
          </a:p>
          <a:p>
            <a:pPr>
              <a:buFont typeface="Wingdings" pitchFamily="2" charset="2"/>
              <a:buNone/>
            </a:pPr>
            <a:endParaRPr lang="en-US" sz="2800" b="1">
              <a:solidFill>
                <a:schemeClr val="hlink"/>
              </a:solidFill>
              <a:latin typeface="Benguiat Bk BT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75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andcuff mayor"/>
          <p:cNvPicPr>
            <a:picLocks noChangeAspect="1" noChangeArrowheads="1"/>
          </p:cNvPicPr>
          <p:nvPr/>
        </p:nvPicPr>
        <p:blipFill>
          <a:blip r:embed="rId2" cstate="print">
            <a:lum bright="10000" contrast="-2000"/>
          </a:blip>
          <a:srcRect l="19513" t="8456" r="1630" b="7114"/>
          <a:stretch>
            <a:fillRect/>
          </a:stretch>
        </p:blipFill>
        <p:spPr bwMode="auto">
          <a:xfrm>
            <a:off x="3733800" y="1835150"/>
            <a:ext cx="54102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9144000" cy="1981200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853440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dirty="0">
                <a:solidFill>
                  <a:schemeClr val="tx1">
                    <a:lumMod val="95000"/>
                  </a:schemeClr>
                </a:solidFill>
                <a:latin typeface="Benguiat Bk BT" pitchFamily="18" charset="0"/>
              </a:rPr>
              <a:t>“You will need a </a:t>
            </a:r>
            <a:r>
              <a:rPr lang="en-US" sz="3400" b="1" dirty="0">
                <a:solidFill>
                  <a:srgbClr val="FFFF00"/>
                </a:solidFill>
                <a:latin typeface="Benguiat Bk BT" pitchFamily="18" charset="0"/>
              </a:rPr>
              <a:t>combat mind-set,</a:t>
            </a:r>
            <a:r>
              <a:rPr lang="en-US" sz="3400" b="1" dirty="0">
                <a:solidFill>
                  <a:srgbClr val="3333CC"/>
                </a:solidFill>
                <a:latin typeface="Benguiat Bk BT" pitchFamily="18" charset="0"/>
              </a:rPr>
              <a:t> </a:t>
            </a:r>
            <a:r>
              <a:rPr lang="en-US" sz="3400" b="1" dirty="0">
                <a:solidFill>
                  <a:schemeClr val="tx1">
                    <a:lumMod val="95000"/>
                  </a:schemeClr>
                </a:solidFill>
                <a:latin typeface="Benguiat Bk BT" pitchFamily="18" charset="0"/>
              </a:rPr>
              <a:t>or else all of your techniques will fail</a:t>
            </a:r>
            <a:r>
              <a:rPr lang="en-US" sz="3400" b="1" dirty="0">
                <a:solidFill>
                  <a:schemeClr val="tx1">
                    <a:lumMod val="95000"/>
                  </a:schemeClr>
                </a:solidFill>
                <a:latin typeface="Benguiat Bk BT" pitchFamily="18" charset="0"/>
              </a:rPr>
              <a:t>.” – Ricardo </a:t>
            </a:r>
            <a:r>
              <a:rPr lang="en-US" sz="3400" b="1" dirty="0" err="1">
                <a:solidFill>
                  <a:schemeClr val="tx1">
                    <a:lumMod val="95000"/>
                  </a:schemeClr>
                </a:solidFill>
                <a:latin typeface="Benguiat Bk BT" pitchFamily="18" charset="0"/>
              </a:rPr>
              <a:t>Murgel</a:t>
            </a:r>
            <a:endParaRPr lang="en-US" sz="3400" b="1" dirty="0">
              <a:solidFill>
                <a:schemeClr val="tx1">
                  <a:lumMod val="95000"/>
                </a:schemeClr>
              </a:solidFill>
              <a:latin typeface="Benguiat Bk BT" pitchFamily="18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143000" y="2286000"/>
            <a:ext cx="7162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 b="1">
              <a:solidFill>
                <a:schemeClr val="accent2"/>
              </a:solidFill>
              <a:latin typeface="Benguiat Bk BT" pitchFamily="18" charset="0"/>
            </a:endParaRPr>
          </a:p>
        </p:txBody>
      </p:sp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352800"/>
            <a:ext cx="2438400" cy="2409825"/>
          </a:xfrm>
          <a:prstGeom prst="rect">
            <a:avLst/>
          </a:prstGeom>
          <a:solidFill>
            <a:srgbClr val="006699"/>
          </a:solidFill>
          <a:ln w="9525">
            <a:solidFill>
              <a:srgbClr val="000066"/>
            </a:solidFill>
            <a:miter lim="800000"/>
            <a:headEnd/>
            <a:tailEnd/>
          </a:ln>
          <a:effectLst>
            <a:prstShdw prst="shdw13" dist="53882" dir="13500000">
              <a:srgbClr val="808080"/>
            </a:prst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3" name="WordArt 2"/>
          <p:cNvSpPr>
            <a:spLocks noChangeArrowheads="1" noChangeShapeType="1" noTextEdit="1"/>
          </p:cNvSpPr>
          <p:nvPr/>
        </p:nvSpPr>
        <p:spPr bwMode="auto">
          <a:xfrm>
            <a:off x="990600" y="381000"/>
            <a:ext cx="7010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54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TRAINING OBJECTIVES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81000" y="1752600"/>
            <a:ext cx="8458200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b="1" dirty="0">
                <a:latin typeface="Times New Roman" pitchFamily="18" charset="0"/>
              </a:rPr>
              <a:t>Examine the force option concept.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endParaRPr lang="en-US" sz="500" b="1" dirty="0">
              <a:latin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b="1" dirty="0">
                <a:latin typeface="Times New Roman" pitchFamily="18" charset="0"/>
              </a:rPr>
              <a:t>Critique the concepts of reasonableness and perception as they relate to force option selection.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endParaRPr lang="en-US" sz="900" b="1" dirty="0">
              <a:latin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b="1" dirty="0">
                <a:latin typeface="Times New Roman" pitchFamily="18" charset="0"/>
              </a:rPr>
              <a:t>Differentiate the differences between </a:t>
            </a:r>
            <a:r>
              <a:rPr lang="en-US" sz="2800" b="1" dirty="0" smtClean="0">
                <a:latin typeface="Times New Roman" pitchFamily="18" charset="0"/>
              </a:rPr>
              <a:t>less lethal </a:t>
            </a:r>
            <a:r>
              <a:rPr lang="en-US" sz="2800" b="1" dirty="0">
                <a:latin typeface="Times New Roman" pitchFamily="18" charset="0"/>
              </a:rPr>
              <a:t>and lethal force options.</a:t>
            </a:r>
          </a:p>
          <a:p>
            <a:pPr marL="457200" indent="-45720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	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531" name="WordArt 2"/>
          <p:cNvSpPr>
            <a:spLocks noChangeArrowheads="1" noChangeShapeType="1" noTextEdit="1"/>
          </p:cNvSpPr>
          <p:nvPr/>
        </p:nvSpPr>
        <p:spPr bwMode="auto">
          <a:xfrm>
            <a:off x="990600" y="381000"/>
            <a:ext cx="7010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54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TRAINING OBJECTIVES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81000" y="1752600"/>
            <a:ext cx="8458200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b="1" dirty="0">
                <a:latin typeface="Times New Roman" pitchFamily="18" charset="0"/>
              </a:rPr>
              <a:t>Examine the force option concept.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endParaRPr lang="en-US" sz="500" b="1" dirty="0">
              <a:latin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b="1" dirty="0">
                <a:latin typeface="Times New Roman" pitchFamily="18" charset="0"/>
              </a:rPr>
              <a:t>Critique the concepts of reasonableness and perception as they relate to force option selection.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endParaRPr lang="en-US" sz="900" b="1" dirty="0">
              <a:latin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b="1" dirty="0">
                <a:latin typeface="Times New Roman" pitchFamily="18" charset="0"/>
              </a:rPr>
              <a:t>Differentiate the differences between </a:t>
            </a:r>
            <a:r>
              <a:rPr lang="en-US" sz="2800" b="1" dirty="0" smtClean="0">
                <a:latin typeface="Times New Roman" pitchFamily="18" charset="0"/>
              </a:rPr>
              <a:t>less lethal </a:t>
            </a:r>
            <a:r>
              <a:rPr lang="en-US" sz="2800" b="1" dirty="0">
                <a:latin typeface="Times New Roman" pitchFamily="18" charset="0"/>
              </a:rPr>
              <a:t>and lethal force options.</a:t>
            </a:r>
          </a:p>
          <a:p>
            <a:pPr marL="457200" indent="-45720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	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555" name="WordArt 2"/>
          <p:cNvSpPr>
            <a:spLocks noChangeArrowheads="1" noChangeShapeType="1" noTextEdit="1"/>
          </p:cNvSpPr>
          <p:nvPr/>
        </p:nvSpPr>
        <p:spPr bwMode="auto">
          <a:xfrm>
            <a:off x="990600" y="381000"/>
            <a:ext cx="7010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54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TRAINING OBJECTIVES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458200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spcBef>
                <a:spcPct val="50000"/>
              </a:spcBef>
              <a:buFont typeface="+mj-lt"/>
              <a:buAutoNum type="arabicPeriod" startAt="4"/>
              <a:defRPr/>
            </a:pPr>
            <a:r>
              <a:rPr lang="en-US" sz="2600" b="1" dirty="0">
                <a:latin typeface="Times New Roman" pitchFamily="18" charset="0"/>
              </a:rPr>
              <a:t>Demonstrate the following control techniques:</a:t>
            </a:r>
          </a:p>
          <a:p>
            <a:pPr marL="514350" indent="-514350">
              <a:spcBef>
                <a:spcPct val="50000"/>
              </a:spcBef>
              <a:defRPr/>
            </a:pPr>
            <a:r>
              <a:rPr lang="en-US" sz="2600" b="1" dirty="0">
                <a:latin typeface="Times New Roman" pitchFamily="18" charset="0"/>
              </a:rPr>
              <a:t>	a.	Tackle Block</a:t>
            </a:r>
          </a:p>
          <a:p>
            <a:pPr marL="514350" indent="-514350">
              <a:spcBef>
                <a:spcPct val="50000"/>
              </a:spcBef>
              <a:defRPr/>
            </a:pPr>
            <a:r>
              <a:rPr lang="en-US" sz="2600" b="1" dirty="0">
                <a:latin typeface="Times New Roman" pitchFamily="18" charset="0"/>
              </a:rPr>
              <a:t>	b.	Wrist Wrap/Defeating the Grab</a:t>
            </a:r>
          </a:p>
          <a:p>
            <a:pPr marL="971550" lvl="1" indent="-514350">
              <a:spcBef>
                <a:spcPct val="50000"/>
              </a:spcBef>
              <a:buFontTx/>
              <a:buAutoNum type="alphaLcPeriod" startAt="3"/>
              <a:defRPr/>
            </a:pPr>
            <a:r>
              <a:rPr lang="en-US" sz="2600" b="1" dirty="0">
                <a:latin typeface="Times New Roman" pitchFamily="18" charset="0"/>
              </a:rPr>
              <a:t>Guard Position (closed)</a:t>
            </a:r>
          </a:p>
          <a:p>
            <a:pPr marL="457200" indent="-457200">
              <a:spcBef>
                <a:spcPct val="50000"/>
              </a:spcBef>
              <a:defRPr/>
            </a:pPr>
            <a:r>
              <a:rPr lang="en-US" sz="2600" b="1" dirty="0">
                <a:latin typeface="Times New Roman" pitchFamily="18" charset="0"/>
              </a:rPr>
              <a:t>	d</a:t>
            </a:r>
            <a:r>
              <a:rPr lang="en-US" sz="2600" b="1" dirty="0">
                <a:latin typeface="Times New Roman" pitchFamily="18" charset="0"/>
              </a:rPr>
              <a:t>.	Straight Arm Bar</a:t>
            </a:r>
          </a:p>
          <a:p>
            <a:pPr marL="457200" indent="-457200">
              <a:spcBef>
                <a:spcPct val="50000"/>
              </a:spcBef>
              <a:defRPr/>
            </a:pPr>
            <a:r>
              <a:rPr lang="en-US" sz="2600" b="1" dirty="0">
                <a:latin typeface="Times New Roman" pitchFamily="18" charset="0"/>
              </a:rPr>
              <a:t>	e.	Single Leg Takedown</a:t>
            </a:r>
          </a:p>
          <a:p>
            <a:pPr marL="457200" indent="-457200">
              <a:spcBef>
                <a:spcPct val="50000"/>
              </a:spcBef>
              <a:defRPr/>
            </a:pPr>
            <a:r>
              <a:rPr lang="en-US" sz="2600" b="1" dirty="0">
                <a:latin typeface="Times New Roman" pitchFamily="18" charset="0"/>
              </a:rPr>
              <a:t>	f.	Blocking from the Ground</a:t>
            </a:r>
          </a:p>
          <a:p>
            <a:pPr marL="457200" indent="-457200">
              <a:spcBef>
                <a:spcPct val="50000"/>
              </a:spcBef>
              <a:defRPr/>
            </a:pPr>
            <a:r>
              <a:rPr lang="en-US" sz="2600" b="1" dirty="0">
                <a:latin typeface="Times New Roman" pitchFamily="18" charset="0"/>
              </a:rPr>
              <a:t>	g.	Side Control</a:t>
            </a:r>
          </a:p>
          <a:p>
            <a:pPr marL="457200" indent="-457200">
              <a:spcBef>
                <a:spcPct val="50000"/>
              </a:spcBef>
              <a:defRPr/>
            </a:pPr>
            <a:r>
              <a:rPr lang="en-US" sz="2600" b="1" dirty="0">
                <a:latin typeface="Times New Roman" pitchFamily="18" charset="0"/>
              </a:rPr>
              <a:t>	h.	Side Control to </a:t>
            </a:r>
            <a:r>
              <a:rPr lang="en-US" sz="2600" b="1" dirty="0">
                <a:latin typeface="Times New Roman" pitchFamily="18" charset="0"/>
              </a:rPr>
              <a:t>Handcuff</a:t>
            </a:r>
            <a:r>
              <a:rPr lang="en-US" sz="2800" b="1" dirty="0">
                <a:latin typeface="Times New Roman" pitchFamily="18" charset="0"/>
              </a:rPr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57200" y="1524000"/>
            <a:ext cx="84582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14350" indent="-514350">
              <a:spcBef>
                <a:spcPct val="50000"/>
              </a:spcBef>
              <a:buFont typeface="+mj-lt"/>
              <a:buAutoNum type="arabicPeriod" startAt="5"/>
              <a:defRPr/>
            </a:pPr>
            <a:r>
              <a:rPr lang="en-US" sz="2800" b="1" dirty="0">
                <a:latin typeface="Times New Roman" pitchFamily="18" charset="0"/>
              </a:rPr>
              <a:t>Demonstrate </a:t>
            </a:r>
            <a:r>
              <a:rPr lang="en-US" sz="2800" b="1" dirty="0">
                <a:latin typeface="Times New Roman" pitchFamily="18" charset="0"/>
              </a:rPr>
              <a:t>the following escape techniques:</a:t>
            </a:r>
          </a:p>
          <a:p>
            <a:pPr marL="514350" indent="-514350">
              <a:spcBef>
                <a:spcPct val="50000"/>
              </a:spcBef>
              <a:defRPr/>
            </a:pPr>
            <a:r>
              <a:rPr lang="en-US" sz="2800" b="1" dirty="0">
                <a:latin typeface="Times New Roman" pitchFamily="18" charset="0"/>
              </a:rPr>
              <a:t>	</a:t>
            </a:r>
            <a:r>
              <a:rPr lang="en-US" sz="2800" b="1" dirty="0">
                <a:latin typeface="Times New Roman" pitchFamily="18" charset="0"/>
              </a:rPr>
              <a:t>a</a:t>
            </a:r>
            <a:r>
              <a:rPr lang="en-US" sz="2800" b="1" dirty="0">
                <a:latin typeface="Times New Roman" pitchFamily="18" charset="0"/>
              </a:rPr>
              <a:t>.	Escape from Mount Position</a:t>
            </a:r>
          </a:p>
          <a:p>
            <a:pPr marL="514350" indent="-514350">
              <a:spcBef>
                <a:spcPct val="50000"/>
              </a:spcBef>
              <a:defRPr/>
            </a:pPr>
            <a:r>
              <a:rPr lang="en-US" sz="2800" b="1" dirty="0">
                <a:latin typeface="Times New Roman" pitchFamily="18" charset="0"/>
              </a:rPr>
              <a:t>	</a:t>
            </a:r>
            <a:r>
              <a:rPr lang="en-US" sz="2800" b="1" dirty="0">
                <a:latin typeface="Times New Roman" pitchFamily="18" charset="0"/>
              </a:rPr>
              <a:t>b</a:t>
            </a:r>
            <a:r>
              <a:rPr lang="en-US" sz="2800" b="1" dirty="0">
                <a:latin typeface="Times New Roman" pitchFamily="18" charset="0"/>
              </a:rPr>
              <a:t>.	</a:t>
            </a:r>
            <a:r>
              <a:rPr lang="en-US" sz="2800" b="1" dirty="0">
                <a:latin typeface="Times New Roman" pitchFamily="18" charset="0"/>
              </a:rPr>
              <a:t>Guard-to-Stand</a:t>
            </a:r>
          </a:p>
          <a:p>
            <a:pPr marL="457200" indent="-457200">
              <a:spcBef>
                <a:spcPct val="50000"/>
              </a:spcBef>
              <a:defRPr/>
            </a:pPr>
            <a:r>
              <a:rPr lang="en-US" sz="2800" b="1" dirty="0">
                <a:latin typeface="Times New Roman" pitchFamily="18" charset="0"/>
              </a:rPr>
              <a:t>	 </a:t>
            </a:r>
            <a:r>
              <a:rPr lang="en-US" sz="2800" b="1" dirty="0">
                <a:latin typeface="Times New Roman" pitchFamily="18" charset="0"/>
              </a:rPr>
              <a:t>c.	Break “bear hugs” from a variety of positions </a:t>
            </a:r>
          </a:p>
          <a:p>
            <a:pPr marL="457200" indent="-457200">
              <a:spcBef>
                <a:spcPct val="50000"/>
              </a:spcBef>
              <a:defRPr/>
            </a:pPr>
            <a:r>
              <a:rPr lang="en-US" sz="2800" b="1" dirty="0">
                <a:latin typeface="Times New Roman" pitchFamily="18" charset="0"/>
              </a:rPr>
              <a:t>	d.	Break guillotine chokes from a standing and a 	suspect’s guard position</a:t>
            </a:r>
          </a:p>
          <a:p>
            <a:pPr marL="514350" indent="-514350">
              <a:spcBef>
                <a:spcPct val="50000"/>
              </a:spcBef>
              <a:defRPr/>
            </a:pPr>
            <a:endParaRPr lang="en-US" sz="2800" b="1" dirty="0">
              <a:latin typeface="Times New Roman" pitchFamily="18" charset="0"/>
            </a:endParaRPr>
          </a:p>
          <a:p>
            <a:pPr marL="514350" indent="-514350">
              <a:spcBef>
                <a:spcPct val="50000"/>
              </a:spcBef>
              <a:defRPr/>
            </a:pPr>
            <a:r>
              <a:rPr lang="en-US" sz="2800" b="1" dirty="0">
                <a:latin typeface="Times New Roman" pitchFamily="18" charset="0"/>
              </a:rPr>
              <a:t>	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580" name="WordArt 2"/>
          <p:cNvSpPr>
            <a:spLocks noChangeArrowheads="1" noChangeShapeType="1" noTextEdit="1"/>
          </p:cNvSpPr>
          <p:nvPr/>
        </p:nvSpPr>
        <p:spPr bwMode="auto">
          <a:xfrm>
            <a:off x="990600" y="381000"/>
            <a:ext cx="7010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54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TRAINING OBJECTIVES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81000" y="1600200"/>
            <a:ext cx="84582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spcBef>
                <a:spcPct val="50000"/>
              </a:spcBef>
              <a:buFont typeface="Arial" charset="0"/>
              <a:buAutoNum type="arabicPeriod" startAt="6"/>
            </a:pPr>
            <a:r>
              <a:rPr lang="en-US" sz="2800" b="1">
                <a:latin typeface="Times New Roman" pitchFamily="18" charset="0"/>
              </a:rPr>
              <a:t>Demonstrate the following weapon retention techniques:</a:t>
            </a:r>
          </a:p>
          <a:p>
            <a:pPr marL="514350" indent="-514350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	a.	Arm Bar from the Guard</a:t>
            </a:r>
          </a:p>
          <a:p>
            <a:pPr marL="514350" indent="-514350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	b.	Retention from Full Mount</a:t>
            </a:r>
          </a:p>
          <a:p>
            <a:pPr marL="514350" indent="-514350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	c.	Retention from Side-Mount (non-gun side)</a:t>
            </a:r>
          </a:p>
          <a:p>
            <a:pPr marL="514350" indent="-514350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	d.	 Retention from Side-Mount (gun side)	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304800"/>
            <a:ext cx="91440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604" name="WordArt 2"/>
          <p:cNvSpPr>
            <a:spLocks noChangeArrowheads="1" noChangeShapeType="1" noTextEdit="1"/>
          </p:cNvSpPr>
          <p:nvPr/>
        </p:nvSpPr>
        <p:spPr bwMode="auto">
          <a:xfrm>
            <a:off x="990600" y="381000"/>
            <a:ext cx="7010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54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TRAINING OBJECTIVES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question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731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38200" y="4715470"/>
            <a:ext cx="487680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Questions?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3572470"/>
            <a:ext cx="4876800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>
              <a:defRPr/>
            </a:pPr>
            <a:r>
              <a:rPr lang="en-US" sz="4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Questions?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2514600"/>
            <a:ext cx="4876800" cy="73866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4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Questions?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1524000"/>
            <a:ext cx="4876800" cy="67710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8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Questions?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609600"/>
            <a:ext cx="487680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Questions?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147" name="WordArt 2"/>
          <p:cNvSpPr>
            <a:spLocks noChangeArrowheads="1" noChangeShapeType="1" noTextEdit="1"/>
          </p:cNvSpPr>
          <p:nvPr/>
        </p:nvSpPr>
        <p:spPr bwMode="auto">
          <a:xfrm>
            <a:off x="990600" y="381000"/>
            <a:ext cx="7010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54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TRAINING OBJECTIVES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458200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spcBef>
                <a:spcPct val="50000"/>
              </a:spcBef>
              <a:buFont typeface="+mj-lt"/>
              <a:buAutoNum type="arabicPeriod" startAt="4"/>
              <a:defRPr/>
            </a:pPr>
            <a:r>
              <a:rPr lang="en-US" sz="2600" b="1" dirty="0">
                <a:latin typeface="Times New Roman" pitchFamily="18" charset="0"/>
              </a:rPr>
              <a:t>Demonstrate the following control techniques:</a:t>
            </a:r>
          </a:p>
          <a:p>
            <a:pPr marL="514350" indent="-514350">
              <a:spcBef>
                <a:spcPct val="50000"/>
              </a:spcBef>
              <a:defRPr/>
            </a:pPr>
            <a:r>
              <a:rPr lang="en-US" sz="2600" b="1" dirty="0">
                <a:latin typeface="Times New Roman" pitchFamily="18" charset="0"/>
              </a:rPr>
              <a:t>	a.	Tackle Block</a:t>
            </a:r>
          </a:p>
          <a:p>
            <a:pPr marL="514350" indent="-514350">
              <a:spcBef>
                <a:spcPct val="50000"/>
              </a:spcBef>
              <a:defRPr/>
            </a:pPr>
            <a:r>
              <a:rPr lang="en-US" sz="2600" b="1" dirty="0">
                <a:latin typeface="Times New Roman" pitchFamily="18" charset="0"/>
              </a:rPr>
              <a:t>	b.	Wrist Wrap/Defeating the Grab</a:t>
            </a:r>
          </a:p>
          <a:p>
            <a:pPr marL="971550" lvl="1" indent="-514350">
              <a:spcBef>
                <a:spcPct val="50000"/>
              </a:spcBef>
              <a:buFontTx/>
              <a:buAutoNum type="alphaLcPeriod" startAt="3"/>
              <a:defRPr/>
            </a:pPr>
            <a:r>
              <a:rPr lang="en-US" sz="2600" b="1" dirty="0">
                <a:latin typeface="Times New Roman" pitchFamily="18" charset="0"/>
              </a:rPr>
              <a:t>Guard Position (closed)</a:t>
            </a:r>
          </a:p>
          <a:p>
            <a:pPr marL="457200" indent="-457200">
              <a:spcBef>
                <a:spcPct val="50000"/>
              </a:spcBef>
              <a:defRPr/>
            </a:pPr>
            <a:r>
              <a:rPr lang="en-US" sz="2600" b="1" dirty="0">
                <a:latin typeface="Times New Roman" pitchFamily="18" charset="0"/>
              </a:rPr>
              <a:t>	d</a:t>
            </a:r>
            <a:r>
              <a:rPr lang="en-US" sz="2600" b="1" dirty="0">
                <a:latin typeface="Times New Roman" pitchFamily="18" charset="0"/>
              </a:rPr>
              <a:t>.	Straight Arm Bar</a:t>
            </a:r>
          </a:p>
          <a:p>
            <a:pPr marL="457200" indent="-457200">
              <a:spcBef>
                <a:spcPct val="50000"/>
              </a:spcBef>
              <a:defRPr/>
            </a:pPr>
            <a:r>
              <a:rPr lang="en-US" sz="2600" b="1" dirty="0">
                <a:latin typeface="Times New Roman" pitchFamily="18" charset="0"/>
              </a:rPr>
              <a:t>	e.	Single Leg Takedown</a:t>
            </a:r>
          </a:p>
          <a:p>
            <a:pPr marL="457200" indent="-457200">
              <a:spcBef>
                <a:spcPct val="50000"/>
              </a:spcBef>
              <a:defRPr/>
            </a:pPr>
            <a:r>
              <a:rPr lang="en-US" sz="2600" b="1" dirty="0">
                <a:latin typeface="Times New Roman" pitchFamily="18" charset="0"/>
              </a:rPr>
              <a:t>	f.	Blocking from the Ground</a:t>
            </a:r>
          </a:p>
          <a:p>
            <a:pPr marL="457200" indent="-457200">
              <a:spcBef>
                <a:spcPct val="50000"/>
              </a:spcBef>
              <a:defRPr/>
            </a:pPr>
            <a:r>
              <a:rPr lang="en-US" sz="2600" b="1" dirty="0">
                <a:latin typeface="Times New Roman" pitchFamily="18" charset="0"/>
              </a:rPr>
              <a:t>	g.	Side Control</a:t>
            </a:r>
          </a:p>
          <a:p>
            <a:pPr marL="457200" indent="-457200">
              <a:spcBef>
                <a:spcPct val="50000"/>
              </a:spcBef>
              <a:defRPr/>
            </a:pPr>
            <a:r>
              <a:rPr lang="en-US" sz="2600" b="1" dirty="0">
                <a:latin typeface="Times New Roman" pitchFamily="18" charset="0"/>
              </a:rPr>
              <a:t>	h.	Side Control to </a:t>
            </a:r>
            <a:r>
              <a:rPr lang="en-US" sz="2600" b="1" dirty="0">
                <a:latin typeface="Times New Roman" pitchFamily="18" charset="0"/>
              </a:rPr>
              <a:t>Handcuff</a:t>
            </a:r>
            <a:r>
              <a:rPr lang="en-US" sz="2800" b="1" dirty="0">
                <a:latin typeface="Times New Roman" pitchFamily="18" charset="0"/>
              </a:rPr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57200" y="1524000"/>
            <a:ext cx="84582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14350" indent="-514350">
              <a:spcBef>
                <a:spcPct val="50000"/>
              </a:spcBef>
              <a:buFont typeface="+mj-lt"/>
              <a:buAutoNum type="arabicPeriod" startAt="5"/>
              <a:defRPr/>
            </a:pPr>
            <a:r>
              <a:rPr lang="en-US" sz="2800" b="1" dirty="0">
                <a:latin typeface="Times New Roman" pitchFamily="18" charset="0"/>
              </a:rPr>
              <a:t>Demonstrate </a:t>
            </a:r>
            <a:r>
              <a:rPr lang="en-US" sz="2800" b="1" dirty="0">
                <a:latin typeface="Times New Roman" pitchFamily="18" charset="0"/>
              </a:rPr>
              <a:t>the following escape techniques:</a:t>
            </a:r>
          </a:p>
          <a:p>
            <a:pPr marL="514350" indent="-514350">
              <a:spcBef>
                <a:spcPct val="50000"/>
              </a:spcBef>
              <a:defRPr/>
            </a:pPr>
            <a:r>
              <a:rPr lang="en-US" sz="2800" b="1" dirty="0">
                <a:latin typeface="Times New Roman" pitchFamily="18" charset="0"/>
              </a:rPr>
              <a:t>	</a:t>
            </a:r>
            <a:r>
              <a:rPr lang="en-US" sz="2800" b="1" dirty="0">
                <a:latin typeface="Times New Roman" pitchFamily="18" charset="0"/>
              </a:rPr>
              <a:t>a</a:t>
            </a:r>
            <a:r>
              <a:rPr lang="en-US" sz="2800" b="1" dirty="0">
                <a:latin typeface="Times New Roman" pitchFamily="18" charset="0"/>
              </a:rPr>
              <a:t>.	Escape from Mount Position</a:t>
            </a:r>
          </a:p>
          <a:p>
            <a:pPr marL="514350" indent="-514350">
              <a:spcBef>
                <a:spcPct val="50000"/>
              </a:spcBef>
              <a:defRPr/>
            </a:pPr>
            <a:r>
              <a:rPr lang="en-US" sz="2800" b="1" dirty="0">
                <a:latin typeface="Times New Roman" pitchFamily="18" charset="0"/>
              </a:rPr>
              <a:t>	</a:t>
            </a:r>
            <a:r>
              <a:rPr lang="en-US" sz="2800" b="1" dirty="0">
                <a:latin typeface="Times New Roman" pitchFamily="18" charset="0"/>
              </a:rPr>
              <a:t>b</a:t>
            </a:r>
            <a:r>
              <a:rPr lang="en-US" sz="2800" b="1" dirty="0">
                <a:latin typeface="Times New Roman" pitchFamily="18" charset="0"/>
              </a:rPr>
              <a:t>.	</a:t>
            </a:r>
            <a:r>
              <a:rPr lang="en-US" sz="2800" b="1" dirty="0">
                <a:latin typeface="Times New Roman" pitchFamily="18" charset="0"/>
              </a:rPr>
              <a:t>Guard-to-Stand</a:t>
            </a:r>
          </a:p>
          <a:p>
            <a:pPr marL="457200" indent="-457200">
              <a:spcBef>
                <a:spcPct val="50000"/>
              </a:spcBef>
              <a:defRPr/>
            </a:pPr>
            <a:r>
              <a:rPr lang="en-US" sz="2800" b="1" dirty="0">
                <a:latin typeface="Times New Roman" pitchFamily="18" charset="0"/>
              </a:rPr>
              <a:t>	 </a:t>
            </a:r>
            <a:r>
              <a:rPr lang="en-US" sz="2800" b="1" dirty="0">
                <a:latin typeface="Times New Roman" pitchFamily="18" charset="0"/>
              </a:rPr>
              <a:t>c.	Break “bear hugs” from a variety of positions </a:t>
            </a:r>
          </a:p>
          <a:p>
            <a:pPr marL="457200" indent="-457200">
              <a:spcBef>
                <a:spcPct val="50000"/>
              </a:spcBef>
              <a:defRPr/>
            </a:pPr>
            <a:r>
              <a:rPr lang="en-US" sz="2800" b="1" dirty="0">
                <a:latin typeface="Times New Roman" pitchFamily="18" charset="0"/>
              </a:rPr>
              <a:t>	d.	Break guillotine chokes from a standing and a 	suspect’s guard position</a:t>
            </a:r>
          </a:p>
          <a:p>
            <a:pPr marL="514350" indent="-514350">
              <a:spcBef>
                <a:spcPct val="50000"/>
              </a:spcBef>
              <a:defRPr/>
            </a:pPr>
            <a:endParaRPr lang="en-US" sz="2800" b="1" dirty="0">
              <a:latin typeface="Times New Roman" pitchFamily="18" charset="0"/>
            </a:endParaRPr>
          </a:p>
          <a:p>
            <a:pPr marL="514350" indent="-514350">
              <a:spcBef>
                <a:spcPct val="50000"/>
              </a:spcBef>
              <a:defRPr/>
            </a:pPr>
            <a:r>
              <a:rPr lang="en-US" sz="2800" b="1" dirty="0">
                <a:latin typeface="Times New Roman" pitchFamily="18" charset="0"/>
              </a:rPr>
              <a:t>	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72" name="WordArt 2"/>
          <p:cNvSpPr>
            <a:spLocks noChangeArrowheads="1" noChangeShapeType="1" noTextEdit="1"/>
          </p:cNvSpPr>
          <p:nvPr/>
        </p:nvSpPr>
        <p:spPr bwMode="auto">
          <a:xfrm>
            <a:off x="990600" y="381000"/>
            <a:ext cx="7010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54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TRAINING OBJECTIVES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81000" y="1600200"/>
            <a:ext cx="84582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spcBef>
                <a:spcPct val="50000"/>
              </a:spcBef>
              <a:buFont typeface="Arial" charset="0"/>
              <a:buAutoNum type="arabicPeriod" startAt="6"/>
            </a:pPr>
            <a:r>
              <a:rPr lang="en-US" sz="2800" b="1">
                <a:latin typeface="Times New Roman" pitchFamily="18" charset="0"/>
              </a:rPr>
              <a:t>Demonstrate the following weapon retention techniques:</a:t>
            </a:r>
          </a:p>
          <a:p>
            <a:pPr marL="514350" indent="-514350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	a.	Arm Bar from the Guard</a:t>
            </a:r>
          </a:p>
          <a:p>
            <a:pPr marL="514350" indent="-514350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	b.	Retention from Full Mount</a:t>
            </a:r>
          </a:p>
          <a:p>
            <a:pPr marL="514350" indent="-514350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	c.	Retention from Side-Mount (non-gun side)</a:t>
            </a:r>
          </a:p>
          <a:p>
            <a:pPr marL="514350" indent="-514350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	d.	 Retention from Side-Mount (gun side)	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304800"/>
            <a:ext cx="9144000" cy="9144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196" name="WordArt 2"/>
          <p:cNvSpPr>
            <a:spLocks noChangeArrowheads="1" noChangeShapeType="1" noTextEdit="1"/>
          </p:cNvSpPr>
          <p:nvPr/>
        </p:nvSpPr>
        <p:spPr bwMode="auto">
          <a:xfrm>
            <a:off x="990600" y="381000"/>
            <a:ext cx="7010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254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TRAINING OBJECTIVES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and gun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r="14999"/>
          <a:stretch>
            <a:fillRect/>
          </a:stretch>
        </p:blipFill>
        <p:spPr bwMode="auto">
          <a:xfrm>
            <a:off x="1371600" y="0"/>
            <a:ext cx="777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22" name="WordArt 3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010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F69645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Impact"/>
              </a:rPr>
              <a:t>USE OF FORCE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1524000"/>
            <a:ext cx="3733800" cy="5029200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04800" y="1828800"/>
            <a:ext cx="320040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110000"/>
            </a:pPr>
            <a:r>
              <a:rPr lang="en-US" sz="2800" b="1">
                <a:solidFill>
                  <a:srgbClr val="003300"/>
                </a:solidFill>
                <a:latin typeface="Benguiat Bk BT" pitchFamily="18" charset="0"/>
              </a:rPr>
              <a:t>“The amount of force required by police to compel compliance by an unwilling subject.”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10000"/>
            </a:pPr>
            <a:endParaRPr lang="en-US" sz="2800" b="1">
              <a:solidFill>
                <a:srgbClr val="003300"/>
              </a:solidFill>
              <a:latin typeface="Benguiat Bk BT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10000"/>
            </a:pPr>
            <a:r>
              <a:rPr lang="en-US" sz="2200" b="1">
                <a:solidFill>
                  <a:srgbClr val="003300"/>
                </a:solidFill>
                <a:latin typeface="Benguiat Bk BT" pitchFamily="18" charset="0"/>
              </a:rPr>
              <a:t>International Association of Chiefs of Police (IACP)</a:t>
            </a:r>
            <a:endParaRPr lang="en-US" sz="2200" b="1">
              <a:solidFill>
                <a:srgbClr val="CC3300"/>
              </a:solidFill>
              <a:latin typeface="Benguiat Bk BT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and gun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381000" y="228600"/>
            <a:ext cx="8153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F69645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Impact"/>
              </a:rPr>
              <a:t>LESS LETHAL </a:t>
            </a:r>
            <a:r>
              <a:rPr lang="en-US" sz="3600" b="1" kern="10" dirty="0">
                <a:ln w="12700">
                  <a:solidFill>
                    <a:srgbClr val="F69645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Impact"/>
              </a:rPr>
              <a:t>FORCE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81000" y="1289050"/>
            <a:ext cx="8382000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en-US" sz="2800" b="1">
                <a:solidFill>
                  <a:srgbClr val="003300"/>
                </a:solidFill>
                <a:latin typeface="Benguiat Bk BT" pitchFamily="18" charset="0"/>
              </a:rPr>
              <a:t>To prevent the escape from custody or to effect an arrest of a person who he </a:t>
            </a:r>
            <a:r>
              <a:rPr lang="en-US" sz="2800" b="1">
                <a:solidFill>
                  <a:srgbClr val="C00000"/>
                </a:solidFill>
                <a:latin typeface="Benguiat Bk BT" pitchFamily="18" charset="0"/>
              </a:rPr>
              <a:t>reasonably believes </a:t>
            </a:r>
            <a:r>
              <a:rPr lang="en-US" sz="2800" b="1">
                <a:solidFill>
                  <a:srgbClr val="003300"/>
                </a:solidFill>
                <a:latin typeface="Benguiat Bk BT" pitchFamily="18" charset="0"/>
              </a:rPr>
              <a:t>has committed a criminal offense, unless he knows that the arrest is unauthorized; </a:t>
            </a:r>
            <a:r>
              <a:rPr lang="en-US" sz="2800" b="1">
                <a:solidFill>
                  <a:srgbClr val="CC3300"/>
                </a:solidFill>
                <a:latin typeface="Benguiat Bk BT" pitchFamily="18" charset="0"/>
              </a:rPr>
              <a:t>or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endParaRPr lang="en-US" sz="1600" b="1">
              <a:solidFill>
                <a:srgbClr val="CC3300"/>
              </a:solidFill>
              <a:latin typeface="Benguiat Bk BT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en-US" sz="2800" b="1">
                <a:latin typeface="Benguiat Bk BT" pitchFamily="18" charset="0"/>
              </a:rPr>
              <a:t> </a:t>
            </a:r>
            <a:r>
              <a:rPr lang="en-US" sz="2800" b="1">
                <a:solidFill>
                  <a:srgbClr val="000000"/>
                </a:solidFill>
                <a:latin typeface="Benguiat Bk BT" pitchFamily="18" charset="0"/>
              </a:rPr>
              <a:t>To defend himself or a third person from what he </a:t>
            </a:r>
            <a:r>
              <a:rPr lang="en-US" sz="2800" b="1">
                <a:solidFill>
                  <a:srgbClr val="C00000"/>
                </a:solidFill>
                <a:latin typeface="Benguiat Bk BT" pitchFamily="18" charset="0"/>
              </a:rPr>
              <a:t>reasonably believes </a:t>
            </a:r>
            <a:r>
              <a:rPr lang="en-US" sz="2800" b="1">
                <a:solidFill>
                  <a:srgbClr val="000000"/>
                </a:solidFill>
                <a:latin typeface="Benguiat Bk BT" pitchFamily="18" charset="0"/>
              </a:rPr>
              <a:t>to be the use or imminent use of physical force while effecting or attempting to effect an arrest or while preventing or attempting to prevent an escape.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endParaRPr lang="en-US" sz="1600" b="1">
              <a:solidFill>
                <a:srgbClr val="000000"/>
              </a:solidFill>
              <a:latin typeface="Benguiat Bk BT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10000"/>
              <a:buFont typeface="Wingdings" pitchFamily="2" charset="2"/>
              <a:buChar char="Ø"/>
            </a:pPr>
            <a:r>
              <a:rPr lang="en-US" sz="2800" b="1">
                <a:solidFill>
                  <a:srgbClr val="CC3300"/>
                </a:solidFill>
                <a:latin typeface="Benguiat Bk BT" pitchFamily="18" charset="0"/>
              </a:rPr>
              <a:t>N.C.G.S. 15A-401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and gun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WordArt 3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31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F69645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Impact"/>
              </a:rPr>
              <a:t>LETHAL  FORCE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81000" y="1289050"/>
            <a:ext cx="83820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b="1">
                <a:solidFill>
                  <a:srgbClr val="000000"/>
                </a:solidFill>
                <a:latin typeface="Benguiat Bk BT" pitchFamily="18" charset="0"/>
              </a:rPr>
              <a:t>To defend himself or a third person from what he</a:t>
            </a:r>
            <a:r>
              <a:rPr lang="en-US" sz="2400" b="1">
                <a:latin typeface="Benguiat Bk BT" pitchFamily="18" charset="0"/>
              </a:rPr>
              <a:t> </a:t>
            </a:r>
            <a:r>
              <a:rPr lang="en-US" sz="2400" b="1">
                <a:solidFill>
                  <a:srgbClr val="CC3300"/>
                </a:solidFill>
                <a:latin typeface="Benguiat Bk BT" pitchFamily="18" charset="0"/>
              </a:rPr>
              <a:t>reasonably believes</a:t>
            </a:r>
            <a:r>
              <a:rPr lang="en-US" sz="2400" b="1">
                <a:latin typeface="Benguiat Bk BT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Benguiat Bk BT" pitchFamily="18" charset="0"/>
              </a:rPr>
              <a:t>to be the use or imminent use of deadly physical force;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b="1">
                <a:solidFill>
                  <a:srgbClr val="000000"/>
                </a:solidFill>
                <a:latin typeface="Benguiat Bk BT" pitchFamily="18" charset="0"/>
              </a:rPr>
              <a:t>To effect an arrest or to prevent the escape from custody of a person who he</a:t>
            </a:r>
            <a:r>
              <a:rPr lang="en-US" sz="2400" b="1">
                <a:latin typeface="Benguiat Bk BT" pitchFamily="18" charset="0"/>
              </a:rPr>
              <a:t> </a:t>
            </a:r>
            <a:r>
              <a:rPr lang="en-US" sz="2400" b="1">
                <a:solidFill>
                  <a:srgbClr val="CC3300"/>
                </a:solidFill>
                <a:latin typeface="Benguiat Bk BT" pitchFamily="18" charset="0"/>
              </a:rPr>
              <a:t>reasonably believes</a:t>
            </a:r>
            <a:r>
              <a:rPr lang="en-US" sz="2400" b="1">
                <a:latin typeface="Benguiat Bk BT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Benguiat Bk BT" pitchFamily="18" charset="0"/>
              </a:rPr>
              <a:t>is attempting to escape by means of a deadly weapon,</a:t>
            </a:r>
            <a:r>
              <a:rPr lang="en-US" sz="2400" b="1">
                <a:latin typeface="Benguiat Bk BT" pitchFamily="18" charset="0"/>
              </a:rPr>
              <a:t> </a:t>
            </a:r>
            <a:r>
              <a:rPr lang="en-US" sz="2400" b="1">
                <a:solidFill>
                  <a:srgbClr val="CC3300"/>
                </a:solidFill>
                <a:latin typeface="Benguiat Bk BT" pitchFamily="18" charset="0"/>
              </a:rPr>
              <a:t>or who by his conduct or any other means</a:t>
            </a:r>
            <a:r>
              <a:rPr lang="en-US" sz="2400" b="1">
                <a:latin typeface="Benguiat Bk BT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Benguiat Bk BT" pitchFamily="18" charset="0"/>
              </a:rPr>
              <a:t>indicates that he presents an imminent threat of death or serious physical injury to others unless apprehended without delay;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b="1">
                <a:solidFill>
                  <a:srgbClr val="000000"/>
                </a:solidFill>
                <a:latin typeface="Benguiat Bk BT" pitchFamily="18" charset="0"/>
              </a:rPr>
              <a:t>To prevent the escape of a person from custody imposed upon him as a result of conviction of a felony.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28575" y="2743200"/>
            <a:ext cx="9115425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>
                <a:solidFill>
                  <a:schemeClr val="hlink"/>
                </a:solidFill>
                <a:latin typeface="Benguiat Bk BT" pitchFamily="18" charset="0"/>
              </a:rPr>
              <a:t>Reasonableness</a:t>
            </a:r>
            <a:r>
              <a:rPr lang="en-US" sz="2800">
                <a:latin typeface="Benguiat Bk BT" pitchFamily="18" charset="0"/>
              </a:rPr>
              <a:t> judged from perspective of a reasonable officer </a:t>
            </a:r>
            <a:r>
              <a:rPr lang="en-US" sz="2800" u="sng">
                <a:latin typeface="Benguiat Bk BT" pitchFamily="18" charset="0"/>
              </a:rPr>
              <a:t>at the scene</a:t>
            </a:r>
          </a:p>
          <a:p>
            <a:pPr marL="457200" indent="-457200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800">
                <a:latin typeface="Benguiat Bk BT" pitchFamily="18" charset="0"/>
              </a:rPr>
              <a:t>Decisions based on </a:t>
            </a:r>
            <a:r>
              <a:rPr lang="en-US" sz="2800">
                <a:solidFill>
                  <a:schemeClr val="hlink"/>
                </a:solidFill>
                <a:latin typeface="Benguiat Bk BT" pitchFamily="18" charset="0"/>
              </a:rPr>
              <a:t>“totality of the circumstances”</a:t>
            </a:r>
            <a:r>
              <a:rPr lang="en-US" sz="2800">
                <a:latin typeface="Benguiat Bk BT" pitchFamily="18" charset="0"/>
              </a:rPr>
              <a:t> and how they are evolving</a:t>
            </a:r>
          </a:p>
          <a:p>
            <a:pPr marL="457200" indent="-457200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800">
                <a:latin typeface="Benguiat Bk BT" pitchFamily="18" charset="0"/>
              </a:rPr>
              <a:t>Requires sound decision making and an understanding of force options.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0" y="115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500" b="1" i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nguiat Bk BT" pitchFamily="18" charset="0"/>
              </a:rPr>
              <a:t>Reasonableness…Graham v. Connor</a:t>
            </a: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171450" y="1092200"/>
            <a:ext cx="8972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i="1">
                <a:latin typeface="Times New Roman" pitchFamily="18" charset="0"/>
              </a:rPr>
              <a:t>“The test of reasonableness under the 4th Amendment is not capable of a precise definition or mechanical application ... Its  proper application requires careful attention to the facts of each particular case…”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1148</TotalTime>
  <Words>903</Words>
  <Application>Microsoft Office PowerPoint</Application>
  <PresentationFormat>On-screen Show (4:3)</PresentationFormat>
  <Paragraphs>156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Tahoma</vt:lpstr>
      <vt:lpstr>Arial</vt:lpstr>
      <vt:lpstr>Wingdings</vt:lpstr>
      <vt:lpstr>Calibri</vt:lpstr>
      <vt:lpstr>Benguiat Bk BT</vt:lpstr>
      <vt:lpstr>Times New Roman</vt:lpstr>
      <vt:lpstr>Helvetica</vt:lpstr>
      <vt:lpstr>Balance</vt:lpstr>
      <vt:lpstr>Microsoft Photo Editor 3.0 Photo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Statistics</vt:lpstr>
      <vt:lpstr>Slide 19</vt:lpstr>
      <vt:lpstr>Slide 20</vt:lpstr>
      <vt:lpstr>Slide 21</vt:lpstr>
      <vt:lpstr>Slide 22</vt:lpstr>
      <vt:lpstr>Slide 23</vt:lpstr>
      <vt:lpstr>Slide 24</vt:lpstr>
    </vt:vector>
  </TitlesOfParts>
  <Company>NC Justice Academy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jcombs</dc:creator>
  <cp:lastModifiedBy>jgdunn</cp:lastModifiedBy>
  <cp:revision>56</cp:revision>
  <dcterms:created xsi:type="dcterms:W3CDTF">2005-06-29T18:45:30Z</dcterms:created>
  <dcterms:modified xsi:type="dcterms:W3CDTF">2009-09-01T12:35:21Z</dcterms:modified>
</cp:coreProperties>
</file>